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90" r:id="rId2"/>
    <p:sldId id="258" r:id="rId3"/>
    <p:sldId id="266" r:id="rId4"/>
    <p:sldId id="303" r:id="rId5"/>
    <p:sldId id="300" r:id="rId6"/>
    <p:sldId id="269" r:id="rId7"/>
    <p:sldId id="392" r:id="rId8"/>
    <p:sldId id="270" r:id="rId9"/>
    <p:sldId id="268" r:id="rId10"/>
    <p:sldId id="304" r:id="rId11"/>
    <p:sldId id="299" r:id="rId12"/>
    <p:sldId id="275" r:id="rId13"/>
    <p:sldId id="276" r:id="rId14"/>
    <p:sldId id="277" r:id="rId15"/>
    <p:sldId id="279" r:id="rId16"/>
    <p:sldId id="280" r:id="rId17"/>
    <p:sldId id="289" r:id="rId18"/>
    <p:sldId id="307" r:id="rId19"/>
    <p:sldId id="317" r:id="rId20"/>
    <p:sldId id="319" r:id="rId21"/>
    <p:sldId id="287" r:id="rId22"/>
  </p:sldIdLst>
  <p:sldSz cx="9144000" cy="6858000" type="screen4x3"/>
  <p:notesSz cx="6858000" cy="9144000"/>
  <p:custDataLst>
    <p:tags r:id="rId23"/>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99"/>
    <a:srgbClr val="800000"/>
    <a:srgbClr val="4B0096"/>
    <a:srgbClr val="0066FF"/>
    <a:srgbClr val="CC3300"/>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5" d="100"/>
          <a:sy n="95" d="100"/>
        </p:scale>
        <p:origin x="612" y="66"/>
      </p:cViewPr>
      <p:guideLst>
        <p:guide orient="horz" pos="2160"/>
        <p:guide pos="2920"/>
      </p:guideLst>
    </p:cSldViewPr>
  </p:slideViewPr>
  <p:notesTextViewPr>
    <p:cViewPr>
      <p:scale>
        <a:sx n="100" d="100"/>
        <a:sy n="100" d="100"/>
      </p:scale>
      <p:origin x="0" y="0"/>
    </p:cViewPr>
  </p:notesTextViewPr>
  <p:sorterViewPr showFormatting="0">
    <p:cViewPr>
      <p:scale>
        <a:sx n="66" d="100"/>
        <a:sy n="66" d="100"/>
      </p:scale>
      <p:origin x="0" y="4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5" name="Picture 9" descr="C"/>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4636" y="-24546"/>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533400" y="1371600"/>
            <a:ext cx="8382000" cy="2554545"/>
          </a:xfrm>
          <a:prstGeom prst="rect">
            <a:avLst/>
          </a:prstGeom>
          <a:noFill/>
        </p:spPr>
        <p:txBody>
          <a:bodyPr wrap="square" rtlCol="0">
            <a:spAutoFit/>
          </a:bodyPr>
          <a:lstStyle/>
          <a:p>
            <a:pPr algn="ctr"/>
            <a:r>
              <a:rPr lang="en-US" sz="4000" b="1" u="sng" dirty="0" err="1">
                <a:solidFill>
                  <a:srgbClr val="FF0000"/>
                </a:solidFill>
              </a:rPr>
              <a:t>Tiết</a:t>
            </a:r>
            <a:r>
              <a:rPr lang="en-US" sz="4000" b="1" u="sng" dirty="0">
                <a:solidFill>
                  <a:srgbClr val="FF0000"/>
                </a:solidFill>
              </a:rPr>
              <a:t> 42, </a:t>
            </a:r>
            <a:r>
              <a:rPr lang="vi-VN" sz="4000" b="1" u="sng" dirty="0">
                <a:solidFill>
                  <a:srgbClr val="FF0000"/>
                </a:solidFill>
              </a:rPr>
              <a:t>Bài 42</a:t>
            </a:r>
            <a:r>
              <a:rPr lang="vi-VN" b="1" dirty="0">
                <a:solidFill>
                  <a:srgbClr val="FF0000"/>
                </a:solidFill>
              </a:rPr>
              <a:t>:</a:t>
            </a:r>
            <a:endParaRPr lang="en-US" b="1" dirty="0">
              <a:solidFill>
                <a:srgbClr val="FF0000"/>
              </a:solidFill>
            </a:endParaRPr>
          </a:p>
          <a:p>
            <a:pPr algn="ctr"/>
            <a:r>
              <a:rPr lang="vi-VN" b="1" dirty="0">
                <a:solidFill>
                  <a:srgbClr val="FF0000"/>
                </a:solidFill>
              </a:rPr>
              <a:t> </a:t>
            </a:r>
            <a:r>
              <a:rPr lang="vi-VN" sz="4000" b="1" dirty="0">
                <a:solidFill>
                  <a:srgbClr val="FF0000"/>
                </a:solidFill>
              </a:rPr>
              <a:t>ẢNH HƯỞNG CỦA ÁNH SÁNG LÊN ĐỜI SỐNG SINH VẬT</a:t>
            </a:r>
          </a:p>
          <a:p>
            <a:endParaRPr lang="en-US" sz="4000" dirty="0"/>
          </a:p>
        </p:txBody>
      </p:sp>
    </p:spTree>
    <p:extLst>
      <p:ext uri="{BB962C8B-B14F-4D97-AF65-F5344CB8AC3E}">
        <p14:creationId xmlns:p14="http://schemas.microsoft.com/office/powerpoint/2010/main" val="255254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3975" name="Text Box 7"/>
          <p:cNvSpPr txBox="1"/>
          <p:nvPr/>
        </p:nvSpPr>
        <p:spPr>
          <a:xfrm>
            <a:off x="0" y="-40005"/>
            <a:ext cx="9144000" cy="830997"/>
          </a:xfrm>
          <a:prstGeom prst="rect">
            <a:avLst/>
          </a:prstGeom>
          <a:noFill/>
          <a:ln w="9525">
            <a:noFill/>
          </a:ln>
        </p:spPr>
        <p:txBody>
          <a:bodyPr>
            <a:spAutoFit/>
          </a:bodyPr>
          <a:lstStyle/>
          <a:p>
            <a:pPr>
              <a:spcBef>
                <a:spcPct val="50000"/>
              </a:spcBef>
            </a:pPr>
            <a:r>
              <a:rPr sz="2400" b="1" dirty="0">
                <a:solidFill>
                  <a:schemeClr val="tx2"/>
                </a:solidFill>
                <a:latin typeface="Times New Roman" pitchFamily="18" charset="0"/>
                <a:cs typeface="Times New Roman" pitchFamily="18" charset="0"/>
              </a:rPr>
              <a:t>Dựa vào khả năng thích nghi với điều kiện ánh sáng khác nhau, người ta làm gì để tăng năng suất cây trồng?</a:t>
            </a:r>
          </a:p>
        </p:txBody>
      </p:sp>
      <p:grpSp>
        <p:nvGrpSpPr>
          <p:cNvPr id="2" name="Group 12"/>
          <p:cNvGrpSpPr/>
          <p:nvPr/>
        </p:nvGrpSpPr>
        <p:grpSpPr>
          <a:xfrm>
            <a:off x="4577080" y="4041140"/>
            <a:ext cx="4495800" cy="3013075"/>
            <a:chOff x="2841" y="3039"/>
            <a:chExt cx="2832" cy="1716"/>
          </a:xfrm>
        </p:grpSpPr>
        <p:sp>
          <p:nvSpPr>
            <p:cNvPr id="19463" name="AutoShape 8"/>
            <p:cNvSpPr/>
            <p:nvPr/>
          </p:nvSpPr>
          <p:spPr>
            <a:xfrm>
              <a:off x="2841" y="3039"/>
              <a:ext cx="2832" cy="1716"/>
            </a:xfrm>
            <a:prstGeom prst="cloudCallout">
              <a:avLst>
                <a:gd name="adj1" fmla="val -57241"/>
                <a:gd name="adj2" fmla="val -82023"/>
              </a:avLst>
            </a:prstGeom>
            <a:solidFill>
              <a:schemeClr val="accent1"/>
            </a:solidFill>
            <a:ln w="9525" cap="flat" cmpd="sng">
              <a:solidFill>
                <a:schemeClr val="tx1"/>
              </a:solidFill>
              <a:prstDash val="solid"/>
              <a:headEnd type="none" w="med" len="med"/>
              <a:tailEnd type="none" w="med" len="med"/>
            </a:ln>
          </p:spPr>
          <p:txBody>
            <a:bodyPr/>
            <a:lstStyle/>
            <a:p>
              <a:pPr algn="ctr"/>
              <a:endParaRPr lang="vi-VN" altLang="x-none" sz="2400" dirty="0">
                <a:solidFill>
                  <a:schemeClr val="tx2"/>
                </a:solidFill>
                <a:latin typeface="Arial" panose="020B0604020202020204" pitchFamily="34" charset="0"/>
              </a:endParaRPr>
            </a:p>
          </p:txBody>
        </p:sp>
        <p:sp>
          <p:nvSpPr>
            <p:cNvPr id="19464" name="Rectangle 11"/>
            <p:cNvSpPr/>
            <p:nvPr/>
          </p:nvSpPr>
          <p:spPr>
            <a:xfrm>
              <a:off x="3173" y="3306"/>
              <a:ext cx="2256" cy="1104"/>
            </a:xfrm>
            <a:prstGeom prst="rect">
              <a:avLst/>
            </a:prstGeom>
            <a:noFill/>
            <a:ln w="9525">
              <a:noFill/>
            </a:ln>
          </p:spPr>
          <p:txBody>
            <a:bodyPr wrap="square">
              <a:spAutoFit/>
            </a:bodyPr>
            <a:lstStyle/>
            <a:p>
              <a:r>
                <a:rPr lang="en-US" sz="2400" b="1" dirty="0">
                  <a:solidFill>
                    <a:schemeClr val="tx2"/>
                  </a:solidFill>
                  <a:latin typeface="Arial" panose="020B0604020202020204" pitchFamily="34" charset="0"/>
                </a:rPr>
                <a:t>-</a:t>
              </a:r>
              <a:r>
                <a:rPr lang="en-US" sz="2400" b="1" dirty="0">
                  <a:solidFill>
                    <a:schemeClr val="tx2"/>
                  </a:solidFill>
                  <a:latin typeface="Times New Roman" pitchFamily="18" charset="0"/>
                  <a:cs typeface="Times New Roman" pitchFamily="18" charset="0"/>
                </a:rPr>
                <a:t>Trồng cây với mật độ phù hợp.</a:t>
              </a:r>
            </a:p>
            <a:p>
              <a:r>
                <a:rPr lang="en-US" sz="2400" b="1" dirty="0">
                  <a:solidFill>
                    <a:schemeClr val="tx2"/>
                  </a:solidFill>
                  <a:latin typeface="Times New Roman" pitchFamily="18" charset="0"/>
                  <a:cs typeface="Times New Roman" pitchFamily="18" charset="0"/>
                </a:rPr>
                <a:t>-</a:t>
              </a:r>
              <a:r>
                <a:rPr sz="2400" b="1" dirty="0">
                  <a:solidFill>
                    <a:schemeClr val="tx2"/>
                  </a:solidFill>
                  <a:latin typeface="Times New Roman" pitchFamily="18" charset="0"/>
                  <a:cs typeface="Times New Roman" pitchFamily="18" charset="0"/>
                </a:rPr>
                <a:t>Xen canh cây ưa sáng và cây ưa bóng giúp phát triển nông nghiệp</a:t>
              </a:r>
            </a:p>
          </p:txBody>
        </p:sp>
      </p:grpSp>
      <p:pic>
        <p:nvPicPr>
          <p:cNvPr id="3" name="Content Placeholder 2"/>
          <p:cNvPicPr>
            <a:picLocks noGrp="1" noChangeAspect="1"/>
          </p:cNvPicPr>
          <p:nvPr>
            <p:ph sz="half" idx="1"/>
          </p:nvPr>
        </p:nvPicPr>
        <p:blipFill>
          <a:blip r:embed="rId2"/>
          <a:stretch>
            <a:fillRect/>
          </a:stretch>
        </p:blipFill>
        <p:spPr>
          <a:xfrm>
            <a:off x="76200" y="3810000"/>
            <a:ext cx="4342765" cy="285115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310380" y="782320"/>
            <a:ext cx="4375785" cy="3028315"/>
          </a:xfrm>
          <a:prstGeom prst="rect">
            <a:avLst/>
          </a:prstGeom>
        </p:spPr>
      </p:pic>
      <p:pic>
        <p:nvPicPr>
          <p:cNvPr id="8" name="Picture 7"/>
          <p:cNvPicPr>
            <a:picLocks noChangeAspect="1"/>
          </p:cNvPicPr>
          <p:nvPr/>
        </p:nvPicPr>
        <p:blipFill>
          <a:blip r:embed="rId4"/>
          <a:stretch>
            <a:fillRect/>
          </a:stretch>
        </p:blipFill>
        <p:spPr>
          <a:xfrm>
            <a:off x="76835" y="782320"/>
            <a:ext cx="4233545" cy="3028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additive="base">
                                        <p:cTn id="7" dur="500" fill="hold"/>
                                        <p:tgtEl>
                                          <p:spTgt spid="83975"/>
                                        </p:tgtEl>
                                        <p:attrNameLst>
                                          <p:attrName>ppt_x</p:attrName>
                                        </p:attrNameLst>
                                      </p:cBhvr>
                                      <p:tavLst>
                                        <p:tav tm="0">
                                          <p:val>
                                            <p:strVal val="#ppt_x"/>
                                          </p:val>
                                        </p:tav>
                                        <p:tav tm="100000">
                                          <p:val>
                                            <p:strVal val="#ppt_x"/>
                                          </p:val>
                                        </p:tav>
                                      </p:tavLst>
                                    </p:anim>
                                    <p:anim calcmode="lin" valueType="num">
                                      <p:cBhvr additive="base">
                                        <p:cTn id="8"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bau-troi-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483" name="Rectangle 6"/>
          <p:cNvSpPr/>
          <p:nvPr/>
        </p:nvSpPr>
        <p:spPr>
          <a:xfrm>
            <a:off x="0" y="990600"/>
            <a:ext cx="43434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3735" name="Rectangle 7"/>
          <p:cNvSpPr/>
          <p:nvPr/>
        </p:nvSpPr>
        <p:spPr>
          <a:xfrm>
            <a:off x="0" y="990600"/>
            <a:ext cx="4267200" cy="1569660"/>
          </a:xfrm>
          <a:prstGeom prst="rect">
            <a:avLst/>
          </a:prstGeom>
          <a:noFill/>
          <a:ln w="9525">
            <a:noFill/>
          </a:ln>
        </p:spPr>
        <p:txBody>
          <a:bodyPr>
            <a:spAutoFit/>
          </a:bodyPr>
          <a:lstStyle/>
          <a:p>
            <a:pPr>
              <a:buAutoNum type="romanUcPeriod"/>
            </a:pPr>
            <a:r>
              <a:rPr sz="2400" b="1" u="sng" dirty="0">
                <a:solidFill>
                  <a:schemeClr val="tx2"/>
                </a:solidFill>
                <a:latin typeface="Arial" panose="020B0604020202020204" pitchFamily="34" charset="0"/>
              </a:rPr>
              <a:t>Ảnh hưởng của ánh sáng lên đời sống thực vật.</a:t>
            </a:r>
          </a:p>
          <a:p>
            <a:r>
              <a:rPr sz="2400" b="1" dirty="0">
                <a:solidFill>
                  <a:schemeClr val="tx2"/>
                </a:solidFill>
                <a:latin typeface="Arial" panose="020B0604020202020204" pitchFamily="34" charset="0"/>
              </a:rPr>
              <a:t>II. </a:t>
            </a:r>
            <a:r>
              <a:rPr sz="2400" b="1" u="sng" dirty="0">
                <a:solidFill>
                  <a:schemeClr val="tx2"/>
                </a:solidFill>
                <a:latin typeface="Arial" panose="020B0604020202020204" pitchFamily="34" charset="0"/>
              </a:rPr>
              <a:t>Ảnh hưởng của ánh sáng lên đời sống động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5">
                                            <p:txEl>
                                              <p:pRg st="1" end="1"/>
                                            </p:txEl>
                                          </p:spTgt>
                                        </p:tgtEl>
                                        <p:attrNameLst>
                                          <p:attrName>style.visibility</p:attrName>
                                        </p:attrNameLst>
                                      </p:cBhvr>
                                      <p:to>
                                        <p:strVal val="visible"/>
                                      </p:to>
                                    </p:set>
                                    <p:anim calcmode="lin" valueType="num">
                                      <p:cBhvr additive="base">
                                        <p:cTn id="7" dur="500" fill="hold"/>
                                        <p:tgtEl>
                                          <p:spTgt spid="737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p:nvPr/>
        </p:nvSpPr>
        <p:spPr>
          <a:xfrm>
            <a:off x="0" y="457200"/>
            <a:ext cx="9144000" cy="2227263"/>
          </a:xfrm>
          <a:prstGeom prst="rect">
            <a:avLst/>
          </a:prstGeom>
          <a:noFill/>
          <a:ln w="9525">
            <a:noFill/>
          </a:ln>
        </p:spPr>
        <p:txBody>
          <a:bodyPr>
            <a:spAutoFit/>
          </a:bodyPr>
          <a:lstStyle/>
          <a:p>
            <a:pPr algn="just" eaLnBrk="1" hangingPunct="1">
              <a:spcBef>
                <a:spcPct val="50000"/>
              </a:spcBef>
            </a:pPr>
            <a:r>
              <a:rPr sz="2400" b="1" dirty="0">
                <a:solidFill>
                  <a:srgbClr val="003300"/>
                </a:solidFill>
                <a:latin typeface=".VnArabia" pitchFamily="34" charset="0"/>
                <a:cs typeface="Times New Roman" panose="02020603050405020304" pitchFamily="18" charset="0"/>
              </a:rPr>
              <a:t>    </a:t>
            </a:r>
            <a:r>
              <a:rPr sz="2800" b="1" dirty="0">
                <a:solidFill>
                  <a:srgbClr val="003300"/>
                </a:solidFill>
                <a:latin typeface="Times New Roman" panose="02020603050405020304" pitchFamily="18" charset="0"/>
                <a:cs typeface="Times New Roman" panose="02020603050405020304" pitchFamily="18" charset="0"/>
              </a:rPr>
              <a:t>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o đêm trăng sáng, tìm một tổ kiến v</a:t>
            </a:r>
            <a:r>
              <a:rPr sz="2800" b="1" dirty="0">
                <a:solidFill>
                  <a:srgbClr val="003300"/>
                </a:solidFill>
                <a:latin typeface="Times New Roman" panose="02020603050405020304" pitchFamily="18" charset="0"/>
                <a:ea typeface="Times New Roman" panose="02020603050405020304" pitchFamily="18" charset="0"/>
              </a:rPr>
              <a:t>à</a:t>
            </a:r>
            <a:r>
              <a:rPr sz="2800" b="1" dirty="0">
                <a:solidFill>
                  <a:srgbClr val="003300"/>
                </a:solidFill>
                <a:latin typeface="Times New Roman" panose="02020603050405020304" pitchFamily="18" charset="0"/>
                <a:cs typeface="Times New Roman" panose="02020603050405020304" pitchFamily="18" charset="0"/>
              </a:rPr>
              <a:t> quan sát kiến bò trên đường mòn nhờ ánh sáng mặt trăng. Đặt trên đường đi của kiến một chiếc gương nhỏ để phản chiếu ánh sáng, sau đó theo dõi hướng bò của kiến. Có 3 khả năng có thể xảy ra:</a:t>
            </a:r>
            <a:endParaRPr sz="2800" b="1" dirty="0">
              <a:solidFill>
                <a:srgbClr val="003300"/>
              </a:solidFill>
              <a:latin typeface="Times New Roman" panose="02020603050405020304" pitchFamily="18" charset="0"/>
              <a:ea typeface="Times New Roman" panose="02020603050405020304" pitchFamily="18" charset="0"/>
            </a:endParaRPr>
          </a:p>
        </p:txBody>
      </p:sp>
      <p:sp>
        <p:nvSpPr>
          <p:cNvPr id="28676" name="Text Box 4"/>
          <p:cNvSpPr txBox="1"/>
          <p:nvPr/>
        </p:nvSpPr>
        <p:spPr>
          <a:xfrm>
            <a:off x="-6350" y="2605088"/>
            <a:ext cx="610235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A. Kiến sẽ tiếp tục bò theo hướng cũ.</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7" name="Text Box 5"/>
          <p:cNvSpPr txBox="1"/>
          <p:nvPr/>
        </p:nvSpPr>
        <p:spPr>
          <a:xfrm>
            <a:off x="0" y="3367088"/>
            <a:ext cx="6781800" cy="519112"/>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B. Kiến sẽ bò theo nhiều hướng khác nhau.</a:t>
            </a:r>
            <a:endParaRPr sz="2800" b="1" dirty="0">
              <a:solidFill>
                <a:schemeClr val="tx2"/>
              </a:solidFill>
              <a:latin typeface="Times New Roman" panose="02020603050405020304" pitchFamily="18" charset="0"/>
              <a:ea typeface="Times New Roman" panose="02020603050405020304" pitchFamily="18" charset="0"/>
            </a:endParaRPr>
          </a:p>
        </p:txBody>
      </p:sp>
      <p:sp>
        <p:nvSpPr>
          <p:cNvPr id="28679" name="Text Box 7"/>
          <p:cNvSpPr txBox="1"/>
          <p:nvPr/>
        </p:nvSpPr>
        <p:spPr>
          <a:xfrm>
            <a:off x="0" y="4114800"/>
            <a:ext cx="7086600" cy="946150"/>
          </a:xfrm>
          <a:prstGeom prst="rect">
            <a:avLst/>
          </a:prstGeom>
          <a:noFill/>
          <a:ln w="9525">
            <a:noFill/>
          </a:ln>
        </p:spPr>
        <p:txBody>
          <a:bodyPr>
            <a:spAutoFit/>
          </a:bodyPr>
          <a:lstStyle/>
          <a:p>
            <a:pPr eaLnBrk="1" hangingPunct="1">
              <a:spcBef>
                <a:spcPct val="50000"/>
              </a:spcBef>
            </a:pPr>
            <a:r>
              <a:rPr sz="2800" b="1" dirty="0">
                <a:solidFill>
                  <a:schemeClr val="tx2"/>
                </a:solidFill>
                <a:latin typeface="Times New Roman" panose="02020603050405020304" pitchFamily="18" charset="0"/>
                <a:cs typeface="Times New Roman" panose="02020603050405020304" pitchFamily="18" charset="0"/>
              </a:rPr>
              <a:t>C. Kiến sẽ bò theo hướng ánh sáng do gương phản chiếu.</a:t>
            </a:r>
            <a:endParaRPr sz="2800" b="1" dirty="0">
              <a:solidFill>
                <a:schemeClr val="tx2"/>
              </a:solidFill>
              <a:latin typeface="Times New Roman" panose="02020603050405020304" pitchFamily="18" charset="0"/>
              <a:ea typeface="Times New Roman" panose="02020603050405020304" pitchFamily="18" charset="0"/>
            </a:endParaRPr>
          </a:p>
        </p:txBody>
      </p:sp>
      <p:grpSp>
        <p:nvGrpSpPr>
          <p:cNvPr id="2" name="Group 8"/>
          <p:cNvGrpSpPr/>
          <p:nvPr/>
        </p:nvGrpSpPr>
        <p:grpSpPr>
          <a:xfrm>
            <a:off x="7620000" y="4419600"/>
            <a:ext cx="1524000" cy="542925"/>
            <a:chOff x="3552" y="2832"/>
            <a:chExt cx="912" cy="342"/>
          </a:xfrm>
        </p:grpSpPr>
        <p:sp>
          <p:nvSpPr>
            <p:cNvPr id="21519" name="Text Box 9"/>
            <p:cNvSpPr txBox="1"/>
            <p:nvPr/>
          </p:nvSpPr>
          <p:spPr>
            <a:xfrm>
              <a:off x="3552" y="2880"/>
              <a:ext cx="498" cy="231"/>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b="1" dirty="0">
                  <a:solidFill>
                    <a:srgbClr val="FF0066"/>
                  </a:solidFill>
                  <a:latin typeface="Times New Roman" panose="02020603050405020304" pitchFamily="18" charset="0"/>
                  <a:cs typeface="Times New Roman" panose="02020603050405020304" pitchFamily="18" charset="0"/>
                </a:rPr>
                <a:t>Đúng!</a:t>
              </a:r>
              <a:endParaRPr b="1" dirty="0">
                <a:solidFill>
                  <a:srgbClr val="FF0066"/>
                </a:solidFill>
                <a:latin typeface="Times New Roman" panose="02020603050405020304" pitchFamily="18" charset="0"/>
                <a:ea typeface="Times New Roman" panose="02020603050405020304" pitchFamily="18" charset="0"/>
              </a:endParaRPr>
            </a:p>
          </p:txBody>
        </p:sp>
        <p:pic>
          <p:nvPicPr>
            <p:cNvPr id="21520" name="Picture 10" descr="bouquet"/>
            <p:cNvPicPr>
              <a:picLocks noChangeAspect="1"/>
            </p:cNvPicPr>
            <p:nvPr/>
          </p:nvPicPr>
          <p:blipFill>
            <a:blip r:embed="rId2"/>
            <a:stretch>
              <a:fillRect/>
            </a:stretch>
          </p:blipFill>
          <p:spPr>
            <a:xfrm>
              <a:off x="4080" y="2832"/>
              <a:ext cx="384" cy="342"/>
            </a:xfrm>
            <a:prstGeom prst="rect">
              <a:avLst/>
            </a:prstGeom>
            <a:noFill/>
            <a:ln w="9525">
              <a:noFill/>
            </a:ln>
          </p:spPr>
        </p:pic>
      </p:grpSp>
      <p:grpSp>
        <p:nvGrpSpPr>
          <p:cNvPr id="3" name="Group 11"/>
          <p:cNvGrpSpPr/>
          <p:nvPr/>
        </p:nvGrpSpPr>
        <p:grpSpPr>
          <a:xfrm>
            <a:off x="7569200" y="3552825"/>
            <a:ext cx="1574800" cy="485775"/>
            <a:chOff x="4432" y="1056"/>
            <a:chExt cx="992" cy="306"/>
          </a:xfrm>
        </p:grpSpPr>
        <p:pic>
          <p:nvPicPr>
            <p:cNvPr id="21517" name="Picture 12"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8" name="Text Box 13"/>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grpSp>
        <p:nvGrpSpPr>
          <p:cNvPr id="4" name="Group 17"/>
          <p:cNvGrpSpPr/>
          <p:nvPr/>
        </p:nvGrpSpPr>
        <p:grpSpPr>
          <a:xfrm>
            <a:off x="7569200" y="2714625"/>
            <a:ext cx="1574800" cy="485775"/>
            <a:chOff x="4432" y="1056"/>
            <a:chExt cx="992" cy="306"/>
          </a:xfrm>
        </p:grpSpPr>
        <p:pic>
          <p:nvPicPr>
            <p:cNvPr id="21515" name="Picture 18" descr="khoc"/>
            <p:cNvPicPr>
              <a:picLocks noChangeAspect="1"/>
            </p:cNvPicPr>
            <p:nvPr/>
          </p:nvPicPr>
          <p:blipFill>
            <a:blip r:embed="rId3"/>
            <a:srcRect l="380" t="9702" b="23132"/>
            <a:stretch>
              <a:fillRect/>
            </a:stretch>
          </p:blipFill>
          <p:spPr>
            <a:xfrm>
              <a:off x="4973" y="1056"/>
              <a:ext cx="451" cy="306"/>
            </a:xfrm>
            <a:prstGeom prst="rect">
              <a:avLst/>
            </a:prstGeom>
            <a:noFill/>
            <a:ln w="9525">
              <a:noFill/>
            </a:ln>
          </p:spPr>
        </p:pic>
        <p:sp>
          <p:nvSpPr>
            <p:cNvPr id="21516" name="Text Box 19"/>
            <p:cNvSpPr txBox="1"/>
            <p:nvPr/>
          </p:nvSpPr>
          <p:spPr>
            <a:xfrm>
              <a:off x="4432" y="1056"/>
              <a:ext cx="524" cy="288"/>
            </a:xfrm>
            <a:prstGeom prst="rect">
              <a:avLst/>
            </a:prstGeom>
            <a:gradFill rotWithShape="1">
              <a:gsLst>
                <a:gs pos="0">
                  <a:schemeClr val="bg1"/>
                </a:gs>
                <a:gs pos="100000">
                  <a:schemeClr val="folHlink"/>
                </a:gs>
              </a:gsLst>
              <a:path path="shape">
                <a:fillToRect l="50000" t="50000" r="50000" b="50000"/>
              </a:path>
              <a:tileRect/>
            </a:gradFill>
            <a:ln w="9525">
              <a:noFill/>
            </a:ln>
          </p:spPr>
          <p:txBody>
            <a:bodyPr>
              <a:spAutoFit/>
            </a:bodyPr>
            <a:lstStyle/>
            <a:p>
              <a:pPr eaLnBrk="1" hangingPunct="1">
                <a:spcBef>
                  <a:spcPct val="50000"/>
                </a:spcBef>
              </a:pPr>
              <a:r>
                <a:rPr sz="2400" b="1" dirty="0">
                  <a:solidFill>
                    <a:srgbClr val="FF0066"/>
                  </a:solidFill>
                  <a:latin typeface="Times New Roman" panose="02020603050405020304" pitchFamily="18" charset="0"/>
                  <a:cs typeface="Times New Roman" panose="02020603050405020304" pitchFamily="18" charset="0"/>
                </a:rPr>
                <a:t>Sai</a:t>
              </a:r>
              <a:r>
                <a:rPr b="1" dirty="0">
                  <a:solidFill>
                    <a:srgbClr val="FF0066"/>
                  </a:solidFill>
                  <a:latin typeface="Times New Roman" panose="02020603050405020304" pitchFamily="18" charset="0"/>
                  <a:cs typeface="Times New Roman" panose="02020603050405020304" pitchFamily="18" charset="0"/>
                </a:rPr>
                <a:t>!</a:t>
              </a:r>
              <a:endParaRPr b="1" dirty="0">
                <a:solidFill>
                  <a:srgbClr val="FF0066"/>
                </a:solidFill>
                <a:latin typeface="Times New Roman" panose="02020603050405020304" pitchFamily="18" charset="0"/>
                <a:ea typeface="Times New Roman" panose="02020603050405020304" pitchFamily="18" charset="0"/>
              </a:endParaRPr>
            </a:p>
          </p:txBody>
        </p:sp>
      </p:grpSp>
      <p:sp>
        <p:nvSpPr>
          <p:cNvPr id="28702" name="Rectangle 30"/>
          <p:cNvSpPr/>
          <p:nvPr/>
        </p:nvSpPr>
        <p:spPr>
          <a:xfrm>
            <a:off x="0" y="76200"/>
            <a:ext cx="2057400" cy="381000"/>
          </a:xfrm>
          <a:prstGeom prst="rect">
            <a:avLst/>
          </a:prstGeom>
          <a:solidFill>
            <a:srgbClr val="FFFFCC"/>
          </a:solidFill>
          <a:ln w="38100" cap="flat" cmpd="dbl">
            <a:solidFill>
              <a:srgbClr val="FF9900"/>
            </a:solidFill>
            <a:prstDash val="solid"/>
            <a:miter/>
            <a:headEnd type="none" w="med" len="med"/>
            <a:tailEnd type="none" w="med" len="med"/>
          </a:ln>
          <a:effectLst>
            <a:outerShdw dist="107763" dir="2699999" algn="ctr" rotWithShape="0">
              <a:schemeClr val="bg2">
                <a:alpha val="50000"/>
              </a:schemeClr>
            </a:outerShdw>
          </a:effectLst>
        </p:spPr>
        <p:txBody>
          <a:bodyPr wrap="none" anchor="ctr"/>
          <a:lstStyle/>
          <a:p>
            <a:pPr algn="ctr" eaLnBrk="1" hangingPunct="1"/>
            <a:r>
              <a:rPr sz="2400" b="1" dirty="0">
                <a:solidFill>
                  <a:schemeClr val="tx2"/>
                </a:solidFill>
                <a:latin typeface="Arial" panose="020B0604020202020204" pitchFamily="34" charset="0"/>
                <a:cs typeface="Arial" panose="020B0604020202020204" pitchFamily="34" charset="0"/>
              </a:rPr>
              <a:t>Thí nghiệm</a:t>
            </a:r>
            <a:endParaRPr sz="2400" b="1" dirty="0">
              <a:solidFill>
                <a:schemeClr val="tx2"/>
              </a:solidFill>
              <a:latin typeface="Arial" panose="020B0604020202020204" pitchFamily="34" charset="0"/>
              <a:ea typeface="Arial" panose="020B0604020202020204" pitchFamily="34" charset="0"/>
            </a:endParaRPr>
          </a:p>
        </p:txBody>
      </p:sp>
      <p:sp>
        <p:nvSpPr>
          <p:cNvPr id="28706" name="Text Box 34"/>
          <p:cNvSpPr txBox="1"/>
          <p:nvPr/>
        </p:nvSpPr>
        <p:spPr>
          <a:xfrm>
            <a:off x="0" y="5029200"/>
            <a:ext cx="9144000" cy="1200329"/>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 Em chọn khả năng nào trong 3 khả năng trên? </a:t>
            </a:r>
          </a:p>
          <a:p>
            <a:r>
              <a:rPr sz="2400" b="1" dirty="0">
                <a:solidFill>
                  <a:schemeClr val="tx2"/>
                </a:solidFill>
                <a:latin typeface="Arial" panose="020B0604020202020204" pitchFamily="34" charset="0"/>
              </a:rPr>
              <a:t>- Qua thí nghiệm trên, hãy cho biết ánh sáng có ảnh hưởng đến hoạt động nào của động vật?</a:t>
            </a:r>
          </a:p>
        </p:txBody>
      </p:sp>
    </p:spTree>
  </p:cSld>
  <p:clrMapOvr>
    <a:masterClrMapping/>
  </p:clrMapOvr>
  <p:transition advClick="0" advTm="60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8702"/>
                                        </p:tgtEl>
                                        <p:attrNameLst>
                                          <p:attrName>style.visibility</p:attrName>
                                        </p:attrNameLst>
                                      </p:cBhvr>
                                      <p:to>
                                        <p:strVal val="visible"/>
                                      </p:to>
                                    </p:set>
                                    <p:animEffect transition="in" filter="diamond(in)">
                                      <p:cBhvr>
                                        <p:cTn id="7" dur="2000"/>
                                        <p:tgtEl>
                                          <p:spTgt spid="2870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8675"/>
                                        </p:tgtEl>
                                        <p:attrNameLst>
                                          <p:attrName>style.visibility</p:attrName>
                                        </p:attrNameLst>
                                      </p:cBhvr>
                                      <p:to>
                                        <p:strVal val="visible"/>
                                      </p:to>
                                    </p:set>
                                    <p:animEffect transition="in" filter="diamond(in)">
                                      <p:cBhvr>
                                        <p:cTn id="11" dur="2000"/>
                                        <p:tgtEl>
                                          <p:spTgt spid="2867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28677"/>
                                        </p:tgtEl>
                                        <p:attrNameLst>
                                          <p:attrName>style.visibility</p:attrName>
                                        </p:attrNameLst>
                                      </p:cBhvr>
                                      <p:to>
                                        <p:strVal val="visible"/>
                                      </p:to>
                                    </p:set>
                                    <p:animEffect transition="in" filter="diamond(in)">
                                      <p:cBhvr>
                                        <p:cTn id="14" dur="2000"/>
                                        <p:tgtEl>
                                          <p:spTgt spid="2867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amond(in)">
                                      <p:cBhvr>
                                        <p:cTn id="17" dur="2000"/>
                                        <p:tgtEl>
                                          <p:spTgt spid="2867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diamond(in)">
                                      <p:cBhvr>
                                        <p:cTn id="20" dur="2000"/>
                                        <p:tgtEl>
                                          <p:spTgt spid="28679"/>
                                        </p:tgtEl>
                                      </p:cBhvr>
                                    </p:animEffect>
                                  </p:childTnLst>
                                </p:cTn>
                              </p:par>
                            </p:childTnLst>
                          </p:cTn>
                        </p:par>
                        <p:par>
                          <p:cTn id="21" fill="hold">
                            <p:stCondLst>
                              <p:cond delay="4000"/>
                            </p:stCondLst>
                            <p:childTnLst>
                              <p:par>
                                <p:cTn id="22" presetID="2" presetClass="entr" presetSubtype="4" fill="hold" nodeType="afterEffect">
                                  <p:stCondLst>
                                    <p:cond delay="0"/>
                                  </p:stCondLst>
                                  <p:childTnLst>
                                    <p:set>
                                      <p:cBhvr>
                                        <p:cTn id="23" dur="1" fill="hold">
                                          <p:stCondLst>
                                            <p:cond delay="0"/>
                                          </p:stCondLst>
                                        </p:cTn>
                                        <p:tgtEl>
                                          <p:spTgt spid="28706">
                                            <p:txEl>
                                              <p:pRg st="0" end="0"/>
                                            </p:txEl>
                                          </p:spTgt>
                                        </p:tgtEl>
                                        <p:attrNameLst>
                                          <p:attrName>style.visibility</p:attrName>
                                        </p:attrNameLst>
                                      </p:cBhvr>
                                      <p:to>
                                        <p:strVal val="visible"/>
                                      </p:to>
                                    </p:set>
                                    <p:anim calcmode="lin" valueType="num">
                                      <p:cBhvr additive="base">
                                        <p:cTn id="24" dur="500" fill="hold"/>
                                        <p:tgtEl>
                                          <p:spTgt spid="2870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7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706">
                                            <p:txEl>
                                              <p:pRg st="1" end="1"/>
                                            </p:txEl>
                                          </p:spTgt>
                                        </p:tgtEl>
                                        <p:attrNameLst>
                                          <p:attrName>style.visibility</p:attrName>
                                        </p:attrNameLst>
                                      </p:cBhvr>
                                      <p:to>
                                        <p:strVal val="visible"/>
                                      </p:to>
                                    </p:set>
                                    <p:anim calcmode="lin" valueType="num">
                                      <p:cBhvr additive="base">
                                        <p:cTn id="30" dur="500" fill="hold"/>
                                        <p:tgtEl>
                                          <p:spTgt spid="28706">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87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8676"/>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8676"/>
                  </p:tgtEl>
                </p:cond>
              </p:nextCondLst>
            </p:seq>
            <p:seq concurrent="1" nextAc="seek">
              <p:cTn id="41" restart="whenNotActive" fill="hold" evtFilter="cancelBubble" nodeType="interactiveSeq">
                <p:stCondLst>
                  <p:cond evt="onClick" delay="0">
                    <p:tgtEl>
                      <p:spTgt spid="28677"/>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8677"/>
                  </p:tgtEl>
                </p:cond>
              </p:nextCondLst>
            </p:seq>
            <p:seq concurrent="1" nextAc="seek">
              <p:cTn id="50" restart="whenNotActive" fill="hold" evtFilter="cancelBubble" nodeType="interactiveSeq">
                <p:stCondLst>
                  <p:cond evt="onClick" delay="0">
                    <p:tgtEl>
                      <p:spTgt spid="2867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8679"/>
                  </p:tgtEl>
                </p:cond>
              </p:nextCondLst>
            </p:seq>
          </p:childTnLst>
        </p:cTn>
      </p:par>
    </p:tnLst>
    <p:bldLst>
      <p:bldP spid="28675" grpId="0"/>
      <p:bldP spid="28676" grpId="0"/>
      <p:bldP spid="28677" grpId="0"/>
      <p:bldP spid="28679" grpId="0"/>
      <p:bldP spid="287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0"/>
            <a:ext cx="4495800" cy="4219575"/>
            <a:chOff x="192" y="288"/>
            <a:chExt cx="2668" cy="3446"/>
          </a:xfrm>
        </p:grpSpPr>
        <p:pic>
          <p:nvPicPr>
            <p:cNvPr id="23561" name="Picture 4" descr="460084"/>
            <p:cNvPicPr>
              <a:picLocks noChangeAspect="1"/>
            </p:cNvPicPr>
            <p:nvPr/>
          </p:nvPicPr>
          <p:blipFill>
            <a:blip r:embed="rId2"/>
            <a:stretch>
              <a:fillRect/>
            </a:stretch>
          </p:blipFill>
          <p:spPr>
            <a:xfrm>
              <a:off x="192" y="288"/>
              <a:ext cx="2668" cy="2928"/>
            </a:xfrm>
            <a:prstGeom prst="rect">
              <a:avLst/>
            </a:prstGeom>
            <a:noFill/>
            <a:ln w="9525">
              <a:noFill/>
            </a:ln>
          </p:spPr>
        </p:pic>
        <p:sp>
          <p:nvSpPr>
            <p:cNvPr id="23562" name="Text Box 8"/>
            <p:cNvSpPr txBox="1"/>
            <p:nvPr/>
          </p:nvSpPr>
          <p:spPr>
            <a:xfrm>
              <a:off x="480" y="3360"/>
              <a:ext cx="1920" cy="374"/>
            </a:xfrm>
            <a:prstGeom prst="rect">
              <a:avLst/>
            </a:prstGeom>
            <a:noFill/>
            <a:ln w="9525">
              <a:noFill/>
            </a:ln>
          </p:spPr>
          <p:txBody>
            <a:bodyPr>
              <a:spAutoFit/>
            </a:bodyPr>
            <a:lstStyle/>
            <a:p>
              <a:pPr algn="ctr"/>
              <a:r>
                <a:rPr sz="2400" dirty="0">
                  <a:latin typeface="Arial" panose="020B0604020202020204" pitchFamily="34" charset="0"/>
                </a:rPr>
                <a:t>Chim di trú</a:t>
              </a:r>
            </a:p>
          </p:txBody>
        </p:sp>
      </p:grpSp>
      <p:grpSp>
        <p:nvGrpSpPr>
          <p:cNvPr id="3" name="Group 14"/>
          <p:cNvGrpSpPr/>
          <p:nvPr/>
        </p:nvGrpSpPr>
        <p:grpSpPr>
          <a:xfrm>
            <a:off x="4556125" y="0"/>
            <a:ext cx="4572000" cy="3603625"/>
            <a:chOff x="2870" y="0"/>
            <a:chExt cx="2880" cy="2270"/>
          </a:xfrm>
        </p:grpSpPr>
        <p:pic>
          <p:nvPicPr>
            <p:cNvPr id="23559" name="Picture 7" descr="dan kien"/>
            <p:cNvPicPr>
              <a:picLocks noChangeAspect="1"/>
            </p:cNvPicPr>
            <p:nvPr/>
          </p:nvPicPr>
          <p:blipFill>
            <a:blip r:embed="rId3"/>
            <a:stretch>
              <a:fillRect/>
            </a:stretch>
          </p:blipFill>
          <p:spPr>
            <a:xfrm>
              <a:off x="2870" y="0"/>
              <a:ext cx="2880" cy="2270"/>
            </a:xfrm>
            <a:prstGeom prst="rect">
              <a:avLst/>
            </a:prstGeom>
            <a:noFill/>
            <a:ln w="9525">
              <a:noFill/>
            </a:ln>
          </p:spPr>
        </p:pic>
        <p:sp>
          <p:nvSpPr>
            <p:cNvPr id="23560" name="Text Box 9"/>
            <p:cNvSpPr txBox="1"/>
            <p:nvPr/>
          </p:nvSpPr>
          <p:spPr>
            <a:xfrm>
              <a:off x="3024" y="1968"/>
              <a:ext cx="2133" cy="287"/>
            </a:xfrm>
            <a:prstGeom prst="rect">
              <a:avLst/>
            </a:prstGeom>
            <a:noFill/>
            <a:ln w="9525">
              <a:noFill/>
            </a:ln>
          </p:spPr>
          <p:txBody>
            <a:bodyPr>
              <a:spAutoFit/>
            </a:bodyPr>
            <a:lstStyle/>
            <a:p>
              <a:pPr algn="ctr"/>
              <a:r>
                <a:rPr sz="2400" dirty="0">
                  <a:latin typeface="Arial" panose="020B0604020202020204" pitchFamily="34" charset="0"/>
                </a:rPr>
                <a:t>Kiến du mục</a:t>
              </a:r>
            </a:p>
          </p:txBody>
        </p:sp>
      </p:grpSp>
      <p:grpSp>
        <p:nvGrpSpPr>
          <p:cNvPr id="4" name="Group 16"/>
          <p:cNvGrpSpPr/>
          <p:nvPr/>
        </p:nvGrpSpPr>
        <p:grpSpPr>
          <a:xfrm>
            <a:off x="2895600" y="3657600"/>
            <a:ext cx="4419600" cy="3168650"/>
            <a:chOff x="1824" y="2304"/>
            <a:chExt cx="2784" cy="1996"/>
          </a:xfrm>
        </p:grpSpPr>
        <p:pic>
          <p:nvPicPr>
            <p:cNvPr id="23557" name="Picture 13" descr="10"/>
            <p:cNvPicPr>
              <a:picLocks noChangeAspect="1"/>
            </p:cNvPicPr>
            <p:nvPr/>
          </p:nvPicPr>
          <p:blipFill>
            <a:blip r:embed="rId4"/>
            <a:stretch>
              <a:fillRect/>
            </a:stretch>
          </p:blipFill>
          <p:spPr>
            <a:xfrm>
              <a:off x="1824" y="2304"/>
              <a:ext cx="2784" cy="1968"/>
            </a:xfrm>
            <a:prstGeom prst="rect">
              <a:avLst/>
            </a:prstGeom>
            <a:noFill/>
            <a:ln w="9525">
              <a:noFill/>
            </a:ln>
          </p:spPr>
        </p:pic>
        <p:sp>
          <p:nvSpPr>
            <p:cNvPr id="23558" name="Text Box 15"/>
            <p:cNvSpPr txBox="1"/>
            <p:nvPr/>
          </p:nvSpPr>
          <p:spPr>
            <a:xfrm>
              <a:off x="2736" y="4069"/>
              <a:ext cx="1056" cy="231"/>
            </a:xfrm>
            <a:prstGeom prst="rect">
              <a:avLst/>
            </a:prstGeom>
            <a:noFill/>
            <a:ln w="9525">
              <a:noFill/>
            </a:ln>
          </p:spPr>
          <p:txBody>
            <a:bodyPr>
              <a:spAutoFit/>
            </a:bodyPr>
            <a:lstStyle/>
            <a:p>
              <a:r>
                <a:rPr b="1" dirty="0">
                  <a:solidFill>
                    <a:srgbClr val="CC00CC"/>
                  </a:solidFill>
                  <a:latin typeface="Arial" panose="020B0604020202020204" pitchFamily="34" charset="0"/>
                </a:rPr>
                <a:t>Ong tìm mật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724400" y="914400"/>
            <a:ext cx="4038600" cy="4114800"/>
            <a:chOff x="2976" y="576"/>
            <a:chExt cx="2544" cy="2592"/>
          </a:xfrm>
        </p:grpSpPr>
        <p:pic>
          <p:nvPicPr>
            <p:cNvPr id="25607" name="Picture 5" descr="p1070542ub8.jpg"/>
            <p:cNvPicPr>
              <a:picLocks noChangeAspect="1"/>
            </p:cNvPicPr>
            <p:nvPr/>
          </p:nvPicPr>
          <p:blipFill>
            <a:blip r:embed="rId2"/>
            <a:stretch>
              <a:fillRect/>
            </a:stretch>
          </p:blipFill>
          <p:spPr>
            <a:xfrm>
              <a:off x="2976" y="576"/>
              <a:ext cx="2544" cy="2336"/>
            </a:xfrm>
            <a:prstGeom prst="rect">
              <a:avLst/>
            </a:prstGeom>
            <a:noFill/>
            <a:ln w="9525">
              <a:noFill/>
            </a:ln>
          </p:spPr>
        </p:pic>
        <p:sp>
          <p:nvSpPr>
            <p:cNvPr id="25608" name="Text Box 6"/>
            <p:cNvSpPr txBox="1"/>
            <p:nvPr/>
          </p:nvSpPr>
          <p:spPr>
            <a:xfrm>
              <a:off x="3552" y="2880"/>
              <a:ext cx="1296"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Gà cỏ</a:t>
              </a:r>
            </a:p>
          </p:txBody>
        </p:sp>
      </p:grpSp>
      <p:grpSp>
        <p:nvGrpSpPr>
          <p:cNvPr id="3" name="Group 9"/>
          <p:cNvGrpSpPr/>
          <p:nvPr/>
        </p:nvGrpSpPr>
        <p:grpSpPr>
          <a:xfrm>
            <a:off x="457200" y="533400"/>
            <a:ext cx="4098925" cy="4572000"/>
            <a:chOff x="288" y="336"/>
            <a:chExt cx="2582" cy="2880"/>
          </a:xfrm>
        </p:grpSpPr>
        <p:pic>
          <p:nvPicPr>
            <p:cNvPr id="25605" name="Picture 4" descr="bim bip-400x400"/>
            <p:cNvPicPr>
              <a:picLocks noChangeAspect="1"/>
            </p:cNvPicPr>
            <p:nvPr/>
          </p:nvPicPr>
          <p:blipFill>
            <a:blip r:embed="rId3"/>
            <a:stretch>
              <a:fillRect/>
            </a:stretch>
          </p:blipFill>
          <p:spPr>
            <a:xfrm>
              <a:off x="288" y="336"/>
              <a:ext cx="2582" cy="2880"/>
            </a:xfrm>
            <a:prstGeom prst="rect">
              <a:avLst/>
            </a:prstGeom>
            <a:noFill/>
            <a:ln w="9525">
              <a:noFill/>
            </a:ln>
          </p:spPr>
        </p:pic>
        <p:sp>
          <p:nvSpPr>
            <p:cNvPr id="25606" name="Text Box 7"/>
            <p:cNvSpPr txBox="1"/>
            <p:nvPr/>
          </p:nvSpPr>
          <p:spPr>
            <a:xfrm>
              <a:off x="864" y="2928"/>
              <a:ext cx="1200"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Bìm bịp</a:t>
              </a:r>
            </a:p>
          </p:txBody>
        </p:sp>
      </p:grpSp>
      <p:sp>
        <p:nvSpPr>
          <p:cNvPr id="30728" name="Text Box 8"/>
          <p:cNvSpPr txBox="1"/>
          <p:nvPr/>
        </p:nvSpPr>
        <p:spPr>
          <a:xfrm>
            <a:off x="2057400" y="0"/>
            <a:ext cx="56388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trước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diamond(in)">
                                      <p:cBhvr>
                                        <p:cTn id="7" dur="2000"/>
                                        <p:tgtEl>
                                          <p:spTgt spid="307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a:off x="228600" y="457200"/>
            <a:ext cx="4114800" cy="3252772"/>
            <a:chOff x="2976" y="1680"/>
            <a:chExt cx="2592" cy="2741"/>
          </a:xfrm>
        </p:grpSpPr>
        <p:pic>
          <p:nvPicPr>
            <p:cNvPr id="26634" name="Picture 5" descr="trong42zk.jpg image by hoangaccounting"/>
            <p:cNvPicPr>
              <a:picLocks noChangeAspect="1"/>
            </p:cNvPicPr>
            <p:nvPr/>
          </p:nvPicPr>
          <p:blipFill>
            <a:blip r:embed="rId2"/>
            <a:stretch>
              <a:fillRect/>
            </a:stretch>
          </p:blipFill>
          <p:spPr>
            <a:xfrm>
              <a:off x="2976" y="1680"/>
              <a:ext cx="2592" cy="2640"/>
            </a:xfrm>
            <a:prstGeom prst="rect">
              <a:avLst/>
            </a:prstGeom>
            <a:noFill/>
            <a:ln w="9525">
              <a:noFill/>
            </a:ln>
          </p:spPr>
        </p:pic>
        <p:sp>
          <p:nvSpPr>
            <p:cNvPr id="26635" name="Text Box 8"/>
            <p:cNvSpPr txBox="1"/>
            <p:nvPr/>
          </p:nvSpPr>
          <p:spPr>
            <a:xfrm>
              <a:off x="4224" y="4032"/>
              <a:ext cx="1152" cy="389"/>
            </a:xfrm>
            <a:prstGeom prst="rect">
              <a:avLst/>
            </a:prstGeom>
            <a:solidFill>
              <a:schemeClr val="bg1"/>
            </a:solidFill>
            <a:ln w="9525">
              <a:noFill/>
            </a:ln>
          </p:spPr>
          <p:txBody>
            <a:bodyPr>
              <a:spAutoFit/>
            </a:bodyPr>
            <a:lstStyle/>
            <a:p>
              <a:pPr algn="ctr"/>
              <a:r>
                <a:rPr sz="2400" b="1" dirty="0">
                  <a:solidFill>
                    <a:schemeClr val="tx2"/>
                  </a:solidFill>
                  <a:latin typeface="Arial" panose="020B0604020202020204" pitchFamily="34" charset="0"/>
                </a:rPr>
                <a:t>Chích chòe</a:t>
              </a:r>
            </a:p>
          </p:txBody>
        </p:sp>
      </p:grpSp>
      <p:grpSp>
        <p:nvGrpSpPr>
          <p:cNvPr id="3" name="Group 13"/>
          <p:cNvGrpSpPr/>
          <p:nvPr/>
        </p:nvGrpSpPr>
        <p:grpSpPr>
          <a:xfrm>
            <a:off x="4572000" y="457200"/>
            <a:ext cx="4343400" cy="3124200"/>
            <a:chOff x="144" y="2016"/>
            <a:chExt cx="2880" cy="2151"/>
          </a:xfrm>
        </p:grpSpPr>
        <p:pic>
          <p:nvPicPr>
            <p:cNvPr id="26632" name="Picture 6" descr="chao_mao_01"/>
            <p:cNvPicPr>
              <a:picLocks noChangeAspect="1"/>
            </p:cNvPicPr>
            <p:nvPr/>
          </p:nvPicPr>
          <p:blipFill>
            <a:blip r:embed="rId3"/>
            <a:stretch>
              <a:fillRect/>
            </a:stretch>
          </p:blipFill>
          <p:spPr>
            <a:xfrm>
              <a:off x="144" y="2016"/>
              <a:ext cx="2880" cy="2151"/>
            </a:xfrm>
            <a:prstGeom prst="rect">
              <a:avLst/>
            </a:prstGeom>
            <a:noFill/>
            <a:ln w="9525">
              <a:noFill/>
            </a:ln>
          </p:spPr>
        </p:pic>
        <p:sp>
          <p:nvSpPr>
            <p:cNvPr id="26633" name="Text Box 9"/>
            <p:cNvSpPr txBox="1"/>
            <p:nvPr/>
          </p:nvSpPr>
          <p:spPr>
            <a:xfrm>
              <a:off x="192" y="3840"/>
              <a:ext cx="1200" cy="315"/>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Chào mào</a:t>
              </a:r>
            </a:p>
          </p:txBody>
        </p:sp>
      </p:grpSp>
      <p:grpSp>
        <p:nvGrpSpPr>
          <p:cNvPr id="4" name="Group 14"/>
          <p:cNvGrpSpPr/>
          <p:nvPr/>
        </p:nvGrpSpPr>
        <p:grpSpPr>
          <a:xfrm>
            <a:off x="1219200" y="3962400"/>
            <a:ext cx="4648200" cy="2590800"/>
            <a:chOff x="768" y="2496"/>
            <a:chExt cx="2928" cy="1632"/>
          </a:xfrm>
        </p:grpSpPr>
        <p:pic>
          <p:nvPicPr>
            <p:cNvPr id="26630" name="Picture 7" descr="khướu mun"/>
            <p:cNvPicPr>
              <a:picLocks noChangeAspect="1"/>
            </p:cNvPicPr>
            <p:nvPr/>
          </p:nvPicPr>
          <p:blipFill>
            <a:blip r:embed="rId4"/>
            <a:stretch>
              <a:fillRect/>
            </a:stretch>
          </p:blipFill>
          <p:spPr>
            <a:xfrm>
              <a:off x="1440" y="2496"/>
              <a:ext cx="2256" cy="1632"/>
            </a:xfrm>
            <a:prstGeom prst="rect">
              <a:avLst/>
            </a:prstGeom>
            <a:noFill/>
            <a:ln w="9525">
              <a:noFill/>
            </a:ln>
          </p:spPr>
        </p:pic>
        <p:sp>
          <p:nvSpPr>
            <p:cNvPr id="26631" name="Text Box 10"/>
            <p:cNvSpPr txBox="1"/>
            <p:nvPr/>
          </p:nvSpPr>
          <p:spPr>
            <a:xfrm>
              <a:off x="768" y="3744"/>
              <a:ext cx="1248" cy="288"/>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Khướu mun</a:t>
              </a:r>
            </a:p>
          </p:txBody>
        </p:sp>
      </p:grpSp>
      <p:sp>
        <p:nvSpPr>
          <p:cNvPr id="32779" name="Text Box 11"/>
          <p:cNvSpPr txBox="1"/>
          <p:nvPr/>
        </p:nvSpPr>
        <p:spPr>
          <a:xfrm>
            <a:off x="0" y="0"/>
            <a:ext cx="7086600" cy="457200"/>
          </a:xfrm>
          <a:prstGeom prst="rect">
            <a:avLst/>
          </a:prstGeom>
          <a:noFill/>
          <a:ln w="9525">
            <a:noFill/>
          </a:ln>
        </p:spPr>
        <p:txBody>
          <a:bodyPr>
            <a:spAutoFit/>
          </a:bodyPr>
          <a:lstStyle/>
          <a:p>
            <a:pPr algn="ctr"/>
            <a:r>
              <a:rPr sz="2400" b="1" dirty="0">
                <a:solidFill>
                  <a:schemeClr val="tx2"/>
                </a:solidFill>
                <a:latin typeface="Arial" panose="020B0604020202020204" pitchFamily="34" charset="0"/>
              </a:rPr>
              <a:t>Chim đi ăn vào lúc mặt trời mọc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diamond(in)">
                                      <p:cBhvr>
                                        <p:cTn id="7" dur="20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p:nvPr/>
        </p:nvSpPr>
        <p:spPr>
          <a:xfrm>
            <a:off x="0" y="0"/>
            <a:ext cx="4495800" cy="457200"/>
          </a:xfrm>
          <a:prstGeom prst="rect">
            <a:avLst/>
          </a:prstGeom>
          <a:noFill/>
          <a:ln w="9525">
            <a:noFill/>
          </a:ln>
        </p:spPr>
        <p:txBody>
          <a:bodyPr>
            <a:spAutoFit/>
          </a:bodyPr>
          <a:lstStyle/>
          <a:p>
            <a:pPr algn="ctr"/>
            <a:r>
              <a:rPr sz="2400" b="1" dirty="0">
                <a:solidFill>
                  <a:srgbClr val="0000FF"/>
                </a:solidFill>
                <a:latin typeface="Arial" panose="020B0604020202020204" pitchFamily="34" charset="0"/>
              </a:rPr>
              <a:t>Chim kiếm ăn vào ban đêm</a:t>
            </a:r>
          </a:p>
        </p:txBody>
      </p:sp>
      <p:grpSp>
        <p:nvGrpSpPr>
          <p:cNvPr id="2" name="Group 11"/>
          <p:cNvGrpSpPr/>
          <p:nvPr/>
        </p:nvGrpSpPr>
        <p:grpSpPr>
          <a:xfrm>
            <a:off x="4648200" y="609600"/>
            <a:ext cx="4419600" cy="2971800"/>
            <a:chOff x="192" y="240"/>
            <a:chExt cx="2880" cy="1889"/>
          </a:xfrm>
        </p:grpSpPr>
        <p:pic>
          <p:nvPicPr>
            <p:cNvPr id="27659" name="Picture 6" descr="diệc"/>
            <p:cNvPicPr>
              <a:picLocks noChangeAspect="1"/>
            </p:cNvPicPr>
            <p:nvPr/>
          </p:nvPicPr>
          <p:blipFill>
            <a:blip r:embed="rId2"/>
            <a:stretch>
              <a:fillRect/>
            </a:stretch>
          </p:blipFill>
          <p:spPr>
            <a:xfrm>
              <a:off x="192" y="240"/>
              <a:ext cx="2880" cy="1889"/>
            </a:xfrm>
            <a:prstGeom prst="rect">
              <a:avLst/>
            </a:prstGeom>
            <a:noFill/>
            <a:ln w="28575" cap="flat" cmpd="sng">
              <a:solidFill>
                <a:srgbClr val="FF00FF"/>
              </a:solidFill>
              <a:prstDash val="solid"/>
              <a:miter/>
              <a:headEnd type="none" w="med" len="med"/>
              <a:tailEnd type="none" w="med" len="med"/>
            </a:ln>
          </p:spPr>
        </p:pic>
        <p:sp>
          <p:nvSpPr>
            <p:cNvPr id="27660" name="Text Box 5"/>
            <p:cNvSpPr txBox="1"/>
            <p:nvPr/>
          </p:nvSpPr>
          <p:spPr>
            <a:xfrm>
              <a:off x="2256" y="240"/>
              <a:ext cx="816" cy="464"/>
            </a:xfrm>
            <a:prstGeom prst="rect">
              <a:avLst/>
            </a:prstGeom>
            <a:solidFill>
              <a:schemeClr val="bg1"/>
            </a:solidFill>
            <a:ln w="28575" cap="flat" cmpd="sng">
              <a:solidFill>
                <a:srgbClr val="FF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Diệc</a:t>
              </a:r>
            </a:p>
            <a:p>
              <a:pPr algn="ctr"/>
              <a:r>
                <a:rPr sz="2000" b="1" dirty="0">
                  <a:solidFill>
                    <a:srgbClr val="FF3300"/>
                  </a:solidFill>
                  <a:latin typeface="Arial" panose="020B0604020202020204" pitchFamily="34" charset="0"/>
                </a:rPr>
                <a:t> 3 màu</a:t>
              </a:r>
            </a:p>
          </p:txBody>
        </p:sp>
      </p:grpSp>
      <p:grpSp>
        <p:nvGrpSpPr>
          <p:cNvPr id="3" name="Group 13"/>
          <p:cNvGrpSpPr/>
          <p:nvPr/>
        </p:nvGrpSpPr>
        <p:grpSpPr>
          <a:xfrm>
            <a:off x="15875" y="577850"/>
            <a:ext cx="4479925" cy="2971800"/>
            <a:chOff x="3120" y="1131"/>
            <a:chExt cx="2508" cy="3189"/>
          </a:xfrm>
        </p:grpSpPr>
        <p:pic>
          <p:nvPicPr>
            <p:cNvPr id="27657" name="Picture 8" descr="sếu đầu đỏ"/>
            <p:cNvPicPr>
              <a:picLocks noChangeAspect="1"/>
            </p:cNvPicPr>
            <p:nvPr/>
          </p:nvPicPr>
          <p:blipFill>
            <a:blip r:embed="rId3"/>
            <a:stretch>
              <a:fillRect/>
            </a:stretch>
          </p:blipFill>
          <p:spPr>
            <a:xfrm>
              <a:off x="3120" y="1131"/>
              <a:ext cx="2508" cy="3189"/>
            </a:xfrm>
            <a:prstGeom prst="rect">
              <a:avLst/>
            </a:prstGeom>
            <a:noFill/>
            <a:ln w="28575" cap="flat" cmpd="sng">
              <a:solidFill>
                <a:srgbClr val="FF00FF"/>
              </a:solidFill>
              <a:prstDash val="solid"/>
              <a:miter/>
              <a:headEnd type="none" w="med" len="med"/>
              <a:tailEnd type="none" w="med" len="med"/>
            </a:ln>
          </p:spPr>
        </p:pic>
        <p:sp>
          <p:nvSpPr>
            <p:cNvPr id="27658" name="Text Box 9"/>
            <p:cNvSpPr txBox="1"/>
            <p:nvPr/>
          </p:nvSpPr>
          <p:spPr>
            <a:xfrm>
              <a:off x="4800" y="1155"/>
              <a:ext cx="816" cy="763"/>
            </a:xfrm>
            <a:prstGeom prst="rect">
              <a:avLst/>
            </a:prstGeom>
            <a:solidFill>
              <a:schemeClr val="bg1"/>
            </a:solidFill>
            <a:ln w="9525" cap="flat" cmpd="sng">
              <a:solidFill>
                <a:srgbClr val="0000FF"/>
              </a:solidFill>
              <a:prstDash val="solid"/>
              <a:miter/>
              <a:headEnd type="none" w="med" len="med"/>
              <a:tailEnd type="none" w="med" len="med"/>
            </a:ln>
          </p:spPr>
          <p:txBody>
            <a:bodyPr>
              <a:spAutoFit/>
            </a:bodyPr>
            <a:lstStyle/>
            <a:p>
              <a:pPr algn="ctr"/>
              <a:r>
                <a:rPr sz="2000" b="1" dirty="0">
                  <a:solidFill>
                    <a:srgbClr val="FF3300"/>
                  </a:solidFill>
                  <a:latin typeface="Arial" panose="020B0604020202020204" pitchFamily="34" charset="0"/>
                </a:rPr>
                <a:t>Sếu </a:t>
              </a:r>
            </a:p>
            <a:p>
              <a:pPr algn="ctr"/>
              <a:r>
                <a:rPr sz="2000" b="1" dirty="0">
                  <a:solidFill>
                    <a:srgbClr val="FF3300"/>
                  </a:solidFill>
                  <a:latin typeface="Arial" panose="020B0604020202020204" pitchFamily="34" charset="0"/>
                </a:rPr>
                <a:t>đầu đỏ</a:t>
              </a:r>
            </a:p>
          </p:txBody>
        </p:sp>
      </p:grpSp>
      <p:pic>
        <p:nvPicPr>
          <p:cNvPr id="33807" name="Picture 15" descr="tuoi-ti-con-chuot--1-VinaTro"/>
          <p:cNvPicPr>
            <a:picLocks noChangeAspect="1"/>
          </p:cNvPicPr>
          <p:nvPr/>
        </p:nvPicPr>
        <p:blipFill>
          <a:blip r:embed="rId4"/>
          <a:stretch>
            <a:fillRect/>
          </a:stretch>
        </p:blipFill>
        <p:spPr>
          <a:xfrm>
            <a:off x="4648200" y="3657600"/>
            <a:ext cx="4419600" cy="3200400"/>
          </a:xfrm>
          <a:prstGeom prst="rect">
            <a:avLst/>
          </a:prstGeom>
          <a:noFill/>
          <a:ln w="28575" cap="flat" cmpd="sng">
            <a:solidFill>
              <a:srgbClr val="FF00FF"/>
            </a:solidFill>
            <a:prstDash val="solid"/>
            <a:miter/>
            <a:headEnd type="none" w="med" len="med"/>
            <a:tailEnd type="none" w="med" len="med"/>
          </a:ln>
        </p:spPr>
      </p:pic>
      <p:grpSp>
        <p:nvGrpSpPr>
          <p:cNvPr id="4" name="Group 19"/>
          <p:cNvGrpSpPr/>
          <p:nvPr/>
        </p:nvGrpSpPr>
        <p:grpSpPr>
          <a:xfrm>
            <a:off x="47625" y="3657600"/>
            <a:ext cx="4419600" cy="3200400"/>
            <a:chOff x="30" y="2304"/>
            <a:chExt cx="2784" cy="2016"/>
          </a:xfrm>
        </p:grpSpPr>
        <p:pic>
          <p:nvPicPr>
            <p:cNvPr id="27655" name="Picture 17" descr="0702nhungloaidongvatmengu%20(4)"/>
            <p:cNvPicPr>
              <a:picLocks noChangeAspect="1"/>
            </p:cNvPicPr>
            <p:nvPr/>
          </p:nvPicPr>
          <p:blipFill>
            <a:blip r:embed="rId5"/>
            <a:stretch>
              <a:fillRect/>
            </a:stretch>
          </p:blipFill>
          <p:spPr>
            <a:xfrm>
              <a:off x="30" y="2304"/>
              <a:ext cx="2784" cy="2016"/>
            </a:xfrm>
            <a:prstGeom prst="rect">
              <a:avLst/>
            </a:prstGeom>
            <a:noFill/>
            <a:ln w="28575" cap="flat" cmpd="sng">
              <a:solidFill>
                <a:srgbClr val="FF00FF"/>
              </a:solidFill>
              <a:prstDash val="solid"/>
              <a:miter/>
              <a:headEnd type="none" w="med" len="med"/>
              <a:tailEnd type="none" w="med" len="med"/>
            </a:ln>
          </p:spPr>
        </p:pic>
        <p:sp>
          <p:nvSpPr>
            <p:cNvPr id="27656" name="Text Box 18"/>
            <p:cNvSpPr txBox="1"/>
            <p:nvPr/>
          </p:nvSpPr>
          <p:spPr>
            <a:xfrm>
              <a:off x="2208" y="2352"/>
              <a:ext cx="528" cy="231"/>
            </a:xfrm>
            <a:prstGeom prst="rect">
              <a:avLst/>
            </a:prstGeom>
            <a:solidFill>
              <a:schemeClr val="bg1"/>
            </a:solidFill>
            <a:ln w="9525">
              <a:noFill/>
            </a:ln>
          </p:spPr>
          <p:txBody>
            <a:bodyPr>
              <a:spAutoFit/>
            </a:bodyPr>
            <a:lstStyle/>
            <a:p>
              <a:pPr>
                <a:spcBef>
                  <a:spcPct val="50000"/>
                </a:spcBef>
              </a:pPr>
              <a:r>
                <a:rPr b="1" dirty="0">
                  <a:solidFill>
                    <a:srgbClr val="CC0099"/>
                  </a:solidFill>
                  <a:latin typeface="Arial" panose="020B0604020202020204" pitchFamily="34" charset="0"/>
                </a:rPr>
                <a:t>Koala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3807"/>
                                        </p:tgtEl>
                                        <p:attrNameLst>
                                          <p:attrName>style.visibility</p:attrName>
                                        </p:attrNameLst>
                                      </p:cBhvr>
                                      <p:to>
                                        <p:strVal val="visible"/>
                                      </p:to>
                                    </p:set>
                                    <p:animEffect transition="in" filter="box(in)">
                                      <p:cBhvr>
                                        <p:cTn id="23" dur="500"/>
                                        <p:tgtEl>
                                          <p:spTgt spid="3380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than lan phoi nang"/>
          <p:cNvPicPr>
            <a:picLocks noChangeAspect="1"/>
          </p:cNvPicPr>
          <p:nvPr/>
        </p:nvPicPr>
        <p:blipFill>
          <a:blip r:embed="rId2"/>
          <a:stretch>
            <a:fillRect/>
          </a:stretch>
        </p:blipFill>
        <p:spPr>
          <a:xfrm>
            <a:off x="152400" y="0"/>
            <a:ext cx="8686800" cy="3956050"/>
          </a:xfrm>
          <a:prstGeom prst="rect">
            <a:avLst/>
          </a:prstGeom>
          <a:noFill/>
          <a:ln w="9525">
            <a:noFill/>
          </a:ln>
        </p:spPr>
      </p:pic>
      <p:sp>
        <p:nvSpPr>
          <p:cNvPr id="28675" name="Text Box 5"/>
          <p:cNvSpPr txBox="1"/>
          <p:nvPr/>
        </p:nvSpPr>
        <p:spPr>
          <a:xfrm>
            <a:off x="0" y="4114800"/>
            <a:ext cx="8839200" cy="396875"/>
          </a:xfrm>
          <a:prstGeom prst="rect">
            <a:avLst/>
          </a:prstGeom>
          <a:noFill/>
          <a:ln w="9525">
            <a:noFill/>
          </a:ln>
        </p:spPr>
        <p:txBody>
          <a:bodyPr>
            <a:spAutoFit/>
          </a:bodyPr>
          <a:lstStyle/>
          <a:p>
            <a:pPr algn="ctr"/>
            <a:r>
              <a:rPr sz="2000" b="1" dirty="0">
                <a:latin typeface="Arial" panose="020B0604020202020204" pitchFamily="34" charset="0"/>
              </a:rPr>
              <a:t>H 42.3 – Thằn lằn phơi nắng vào các thời điểm khác nhau trong ngày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2" name="Text Box 22"/>
          <p:cNvSpPr txBox="1"/>
          <p:nvPr/>
        </p:nvSpPr>
        <p:spPr>
          <a:xfrm>
            <a:off x="0" y="0"/>
            <a:ext cx="9372600" cy="442913"/>
          </a:xfrm>
          <a:prstGeom prst="rect">
            <a:avLst/>
          </a:prstGeom>
          <a:noFill/>
          <a:ln w="9525">
            <a:noFill/>
          </a:ln>
        </p:spPr>
        <p:txBody>
          <a:bodyPr>
            <a:spAutoFit/>
          </a:bodyPr>
          <a:lstStyle/>
          <a:p>
            <a:pPr algn="ctr"/>
            <a:r>
              <a:rPr sz="2300" b="1" dirty="0">
                <a:solidFill>
                  <a:schemeClr val="tx2"/>
                </a:solidFill>
                <a:latin typeface="Arial" panose="020B0604020202020204" pitchFamily="34" charset="0"/>
              </a:rPr>
              <a:t>Hoàn thành bài tập sau bằng cách ghép cột tương ứng, thích hợp</a:t>
            </a:r>
          </a:p>
        </p:txBody>
      </p:sp>
      <p:graphicFrame>
        <p:nvGraphicFramePr>
          <p:cNvPr id="87175" name="Group 135"/>
          <p:cNvGraphicFramePr>
            <a:graphicFrameLocks noGrp="1"/>
          </p:cNvGraphicFramePr>
          <p:nvPr>
            <p:ph idx="1"/>
            <p:extLst>
              <p:ext uri="{D42A27DB-BD31-4B8C-83A1-F6EECF244321}">
                <p14:modId xmlns:p14="http://schemas.microsoft.com/office/powerpoint/2010/main" val="2336012410"/>
              </p:ext>
            </p:extLst>
          </p:nvPr>
        </p:nvGraphicFramePr>
        <p:xfrm>
          <a:off x="31750" y="533400"/>
          <a:ext cx="9067800" cy="4081620"/>
        </p:xfrm>
        <a:graphic>
          <a:graphicData uri="http://schemas.openxmlformats.org/drawingml/2006/table">
            <a:tbl>
              <a:tblPr/>
              <a:tblGrid>
                <a:gridCol w="2286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53323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A</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Cột B</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575">
                <a:tc>
                  <a:txBody>
                    <a:bodyPr/>
                    <a:lstStyle/>
                    <a:p>
                      <a:pPr marL="122555" marR="0" lvl="0" indent="-122555" algn="l" defTabSz="914400" rtl="0" eaLnBrk="1" fontAlgn="base" latinLnBrk="0" hangingPunct="1">
                        <a:lnSpc>
                          <a:spcPct val="100000"/>
                        </a:lnSpc>
                        <a:spcBef>
                          <a:spcPct val="20000"/>
                        </a:spcBef>
                        <a:spcAft>
                          <a:spcPct val="0"/>
                        </a:spcAft>
                        <a:buClrTx/>
                        <a:buSzTx/>
                        <a:buFontTx/>
                        <a:buAutoNum type="arabicPeriod"/>
                      </a:pPr>
                      <a:r>
                        <a:rPr kumimoji="0" lang="en-US" sz="2400" b="1" i="0" u="none" strike="noStrike" cap="none" normalizeH="0" baseline="0">
                          <a:ln>
                            <a:noFill/>
                          </a:ln>
                          <a:solidFill>
                            <a:schemeClr val="tx2"/>
                          </a:solidFill>
                          <a:effectLst/>
                          <a:latin typeface="Arial" panose="020B0604020202020204" pitchFamily="34" charset="0"/>
                        </a:rPr>
                        <a:t> Nhóm động vật ưa sáng.</a:t>
                      </a:r>
                    </a:p>
                    <a:p>
                      <a:pPr marL="122555" marR="0" lvl="0" indent="-122555" algn="l" defTabSz="914400" rtl="0" eaLnBrk="1" fontAlgn="base" latinLnBrk="0" hangingPunct="1">
                        <a:lnSpc>
                          <a:spcPct val="100000"/>
                        </a:lnSpc>
                        <a:spcBef>
                          <a:spcPct val="20000"/>
                        </a:spcBef>
                        <a:spcAft>
                          <a:spcPct val="0"/>
                        </a:spcAft>
                        <a:buClrTx/>
                        <a:buSzTx/>
                        <a:buFontTx/>
                        <a:buNone/>
                      </a:pPr>
                      <a:endParaRPr kumimoji="0" lang="en-US" sz="2400" b="1" i="0" u="none" strike="noStrike" cap="none" normalizeH="0" baseline="0">
                        <a:ln>
                          <a:noFill/>
                        </a:ln>
                        <a:solidFill>
                          <a:schemeClr val="tx2"/>
                        </a:solidFill>
                        <a:effectLst/>
                        <a:latin typeface="Arial" panose="020B0604020202020204" pitchFamily="34" charset="0"/>
                      </a:endParaRP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2. Nhóm động vật ưa tối.</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a:txBody>
                    <a:bodyPr/>
                    <a:lstStyle/>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đêm.</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giun đất, ếch, thằn lằn, dơi,….</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Những động vật hoạt động ban ngày.</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trong hang, trong đất.</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VD: chích chòe, trâu, gà, bìm bịp, …</a:t>
                      </a:r>
                    </a:p>
                    <a:p>
                      <a:pPr marL="168275" marR="0" lvl="0" indent="-168275" algn="l" defTabSz="914400" rtl="0" eaLnBrk="1" fontAlgn="base" latinLnBrk="0" hangingPunct="1">
                        <a:lnSpc>
                          <a:spcPct val="100000"/>
                        </a:lnSpc>
                        <a:spcBef>
                          <a:spcPct val="20000"/>
                        </a:spcBef>
                        <a:spcAft>
                          <a:spcPct val="0"/>
                        </a:spcAft>
                        <a:buClrTx/>
                        <a:buSzTx/>
                        <a:buFontTx/>
                        <a:buAutoNum type="alphaLcPeriod"/>
                      </a:pPr>
                      <a:r>
                        <a:rPr kumimoji="0" lang="en-US" sz="2400" b="1" i="0" u="none" strike="noStrike" cap="none" normalizeH="0" baseline="0">
                          <a:ln>
                            <a:noFill/>
                          </a:ln>
                          <a:solidFill>
                            <a:schemeClr val="tx2"/>
                          </a:solidFill>
                          <a:effectLst/>
                          <a:latin typeface="Arial" panose="020B0604020202020204" pitchFamily="34" charset="0"/>
                        </a:rPr>
                        <a:t> Động vật sống ở vùng nước sâu (đáy biển).</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96656">
                <a:tc gridSpan="2">
                  <a:txBody>
                    <a:bodyPr/>
                    <a:lstStyle/>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Đáp án: </a:t>
                      </a:r>
                    </a:p>
                    <a:p>
                      <a:pPr marL="122555" marR="0" lvl="0" indent="-122555" algn="l"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a:ln>
                            <a:noFill/>
                          </a:ln>
                          <a:solidFill>
                            <a:schemeClr val="tx2"/>
                          </a:solidFill>
                          <a:effectLst/>
                          <a:latin typeface="Arial" panose="020B0604020202020204" pitchFamily="34" charset="0"/>
                        </a:rPr>
                        <a:t>               </a:t>
                      </a:r>
                    </a:p>
                  </a:txBody>
                  <a:tcPr marT="45706" marB="45706" horzOverflow="overflow">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87176" name="Rectangle 136"/>
          <p:cNvSpPr/>
          <p:nvPr/>
        </p:nvSpPr>
        <p:spPr>
          <a:xfrm>
            <a:off x="1371600" y="3625850"/>
            <a:ext cx="4572000" cy="946150"/>
          </a:xfrm>
          <a:prstGeom prst="rect">
            <a:avLst/>
          </a:prstGeom>
          <a:noFill/>
          <a:ln w="9525">
            <a:noFill/>
          </a:ln>
        </p:spPr>
        <p:txBody>
          <a:bodyPr>
            <a:spAutoFit/>
          </a:bodyPr>
          <a:lstStyle/>
          <a:p>
            <a:r>
              <a:rPr sz="2800" b="1" dirty="0">
                <a:solidFill>
                  <a:schemeClr val="tx2"/>
                </a:solidFill>
                <a:latin typeface="Arial" panose="020B0604020202020204" pitchFamily="34" charset="0"/>
              </a:rPr>
              <a:t>1 – c, e</a:t>
            </a:r>
          </a:p>
          <a:p>
            <a:r>
              <a:rPr sz="2800" b="1" dirty="0">
                <a:solidFill>
                  <a:schemeClr val="tx2"/>
                </a:solidFill>
                <a:latin typeface="Arial" panose="020B0604020202020204" pitchFamily="34" charset="0"/>
              </a:rPr>
              <a:t>2 – a, d, f,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7062"/>
                                        </p:tgtEl>
                                        <p:attrNameLst>
                                          <p:attrName>style.visibility</p:attrName>
                                        </p:attrNameLst>
                                      </p:cBhvr>
                                      <p:to>
                                        <p:strVal val="visible"/>
                                      </p:to>
                                    </p:set>
                                    <p:animEffect transition="in" filter="diamond(in)">
                                      <p:cBhvr>
                                        <p:cTn id="7" dur="2000"/>
                                        <p:tgtEl>
                                          <p:spTgt spid="8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175"/>
                                        </p:tgtEl>
                                        <p:attrNameLst>
                                          <p:attrName>style.visibility</p:attrName>
                                        </p:attrNameLst>
                                      </p:cBhvr>
                                      <p:to>
                                        <p:strVal val="visible"/>
                                      </p:to>
                                    </p:set>
                                    <p:anim calcmode="lin" valueType="num">
                                      <p:cBhvr additive="base">
                                        <p:cTn id="12" dur="500" fill="hold"/>
                                        <p:tgtEl>
                                          <p:spTgt spid="87175"/>
                                        </p:tgtEl>
                                        <p:attrNameLst>
                                          <p:attrName>ppt_x</p:attrName>
                                        </p:attrNameLst>
                                      </p:cBhvr>
                                      <p:tavLst>
                                        <p:tav tm="0">
                                          <p:val>
                                            <p:strVal val="#ppt_x"/>
                                          </p:val>
                                        </p:tav>
                                        <p:tav tm="100000">
                                          <p:val>
                                            <p:strVal val="#ppt_x"/>
                                          </p:val>
                                        </p:tav>
                                      </p:tavLst>
                                    </p:anim>
                                    <p:anim calcmode="lin" valueType="num">
                                      <p:cBhvr additive="base">
                                        <p:cTn id="13" dur="500" fill="hold"/>
                                        <p:tgtEl>
                                          <p:spTgt spid="871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7176">
                                            <p:txEl>
                                              <p:pRg st="0" end="0"/>
                                            </p:txEl>
                                          </p:spTgt>
                                        </p:tgtEl>
                                        <p:attrNameLst>
                                          <p:attrName>style.visibility</p:attrName>
                                        </p:attrNameLst>
                                      </p:cBhvr>
                                      <p:to>
                                        <p:strVal val="visible"/>
                                      </p:to>
                                    </p:set>
                                    <p:animEffect transition="in" filter="diamond(in)">
                                      <p:cBhvr>
                                        <p:cTn id="18" dur="2000"/>
                                        <p:tgtEl>
                                          <p:spTgt spid="871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7176">
                                            <p:txEl>
                                              <p:pRg st="1" end="1"/>
                                            </p:txEl>
                                          </p:spTgt>
                                        </p:tgtEl>
                                        <p:attrNameLst>
                                          <p:attrName>style.visibility</p:attrName>
                                        </p:attrNameLst>
                                      </p:cBhvr>
                                      <p:to>
                                        <p:strVal val="visible"/>
                                      </p:to>
                                    </p:set>
                                    <p:animEffect transition="in" filter="diamond(in)">
                                      <p:cBhvr>
                                        <p:cTn id="23" dur="2000"/>
                                        <p:tgtEl>
                                          <p:spTgt spid="87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3" name="AutoShape 3"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4" name="AutoShape 4"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5" name="AutoShape 5"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6" name="AutoShape 6"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7" name="AutoShape 7"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sp>
        <p:nvSpPr>
          <p:cNvPr id="35848" name="AutoShape 8" descr="9k="/>
          <p:cNvSpPr>
            <a:spLocks noChangeAspect="1"/>
          </p:cNvSpPr>
          <p:nvPr/>
        </p:nvSpPr>
        <p:spPr>
          <a:xfrm>
            <a:off x="4419600" y="3276600"/>
            <a:ext cx="304800" cy="304800"/>
          </a:xfrm>
          <a:prstGeom prst="rect">
            <a:avLst/>
          </a:prstGeom>
          <a:noFill/>
          <a:ln w="9525">
            <a:noFill/>
          </a:ln>
        </p:spPr>
        <p:txBody>
          <a:bodyPr/>
          <a:lstStyle/>
          <a:p>
            <a:endParaRPr lang="vi-VN" altLang="x-none" dirty="0">
              <a:latin typeface="Arial" panose="020B0604020202020204" pitchFamily="34" charset="0"/>
            </a:endParaRPr>
          </a:p>
        </p:txBody>
      </p:sp>
      <p:pic>
        <p:nvPicPr>
          <p:cNvPr id="35849" name="Picture 9" descr="C"/>
          <p:cNvPicPr>
            <a:picLocks noChangeAspect="1"/>
          </p:cNvPicPr>
          <p:nvPr/>
        </p:nvPicPr>
        <p:blipFill>
          <a:blip r:embed="rId2"/>
          <a:stretch>
            <a:fillRect/>
          </a:stretch>
        </p:blipFill>
        <p:spPr>
          <a:xfrm>
            <a:off x="0" y="0"/>
            <a:ext cx="9144000" cy="6858000"/>
          </a:xfrm>
          <a:prstGeom prst="rect">
            <a:avLst/>
          </a:prstGeom>
          <a:noFill/>
          <a:ln w="9525">
            <a:noFill/>
          </a:ln>
        </p:spPr>
      </p:pic>
      <p:sp>
        <p:nvSpPr>
          <p:cNvPr id="100381" name="Text Box 29"/>
          <p:cNvSpPr txBox="1"/>
          <p:nvPr/>
        </p:nvSpPr>
        <p:spPr>
          <a:xfrm>
            <a:off x="3657600" y="152400"/>
            <a:ext cx="2438400" cy="701675"/>
          </a:xfrm>
          <a:prstGeom prst="rect">
            <a:avLst/>
          </a:prstGeom>
          <a:noFill/>
          <a:ln w="9525">
            <a:noFill/>
          </a:ln>
        </p:spPr>
        <p:txBody>
          <a:bodyPr>
            <a:spAutoFit/>
          </a:bodyPr>
          <a:lstStyle/>
          <a:p>
            <a:pPr eaLnBrk="1" hangingPunct="1">
              <a:spcBef>
                <a:spcPct val="50000"/>
              </a:spcBef>
            </a:pPr>
            <a:r>
              <a:rPr sz="4000" b="1" dirty="0">
                <a:solidFill>
                  <a:srgbClr val="0000CC"/>
                </a:solidFill>
                <a:latin typeface="Times New Roman" panose="02020603050405020304" pitchFamily="18" charset="0"/>
              </a:rPr>
              <a:t>Ánh sáng</a:t>
            </a:r>
            <a:endParaRPr sz="4000" b="1" dirty="0">
              <a:solidFill>
                <a:srgbClr val="0000CC"/>
              </a:solidFill>
              <a:latin typeface="Times New Roman" panose="02020603050405020304" pitchFamily="18" charset="0"/>
              <a:ea typeface="Times New Roman" panose="02020603050405020304" pitchFamily="18" charset="0"/>
            </a:endParaRPr>
          </a:p>
        </p:txBody>
      </p:sp>
      <p:sp>
        <p:nvSpPr>
          <p:cNvPr id="100382" name="Freeform 30"/>
          <p:cNvSpPr/>
          <p:nvPr/>
        </p:nvSpPr>
        <p:spPr>
          <a:xfrm rot="4310626">
            <a:off x="5591175" y="858838"/>
            <a:ext cx="990600" cy="5334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800000">
                <a:alpha val="100000"/>
              </a:srgbClr>
            </a:solidFill>
            <a:prstDash val="solid"/>
            <a:round/>
            <a:headEnd type="none" w="med" len="med"/>
            <a:tailEnd type="none" w="med" len="med"/>
          </a:ln>
        </p:spPr>
        <p:txBody>
          <a:bodyPr/>
          <a:lstStyle/>
          <a:p>
            <a:endParaRPr lang="en-US"/>
          </a:p>
        </p:txBody>
      </p:sp>
      <p:sp>
        <p:nvSpPr>
          <p:cNvPr id="100383" name="Freeform 31"/>
          <p:cNvSpPr/>
          <p:nvPr/>
        </p:nvSpPr>
        <p:spPr>
          <a:xfrm rot="-1564938">
            <a:off x="2743200" y="1066800"/>
            <a:ext cx="1638300" cy="550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76200" cap="flat" cmpd="sng">
            <a:solidFill>
              <a:srgbClr val="003300">
                <a:alpha val="100000"/>
              </a:srgbClr>
            </a:solidFill>
            <a:prstDash val="solid"/>
            <a:round/>
            <a:headEnd type="none" w="med" len="med"/>
            <a:tailEnd type="none" w="med" len="med"/>
          </a:ln>
        </p:spPr>
        <p:txBody>
          <a:bodyPr/>
          <a:lstStyle/>
          <a:p>
            <a:endParaRPr lang="en-US"/>
          </a:p>
        </p:txBody>
      </p:sp>
      <p:sp>
        <p:nvSpPr>
          <p:cNvPr id="100384" name="Text Box 32"/>
          <p:cNvSpPr txBox="1"/>
          <p:nvPr/>
        </p:nvSpPr>
        <p:spPr>
          <a:xfrm>
            <a:off x="1543050" y="1784350"/>
            <a:ext cx="2138363" cy="519113"/>
          </a:xfrm>
          <a:prstGeom prst="rect">
            <a:avLst/>
          </a:prstGeom>
          <a:noFill/>
          <a:ln w="9525">
            <a:noFill/>
          </a:ln>
        </p:spPr>
        <p:txBody>
          <a:bodyPr>
            <a:spAutoFit/>
          </a:bodyPr>
          <a:lstStyle/>
          <a:p>
            <a:pPr algn="ctr" eaLnBrk="1" hangingPunct="1"/>
            <a:r>
              <a:rPr sz="2800" b="1" dirty="0">
                <a:solidFill>
                  <a:srgbClr val="800000"/>
                </a:solidFill>
                <a:latin typeface="Times New Roman" panose="02020603050405020304" pitchFamily="18" charset="0"/>
              </a:rPr>
              <a:t>Thực vật</a:t>
            </a:r>
          </a:p>
        </p:txBody>
      </p:sp>
      <p:sp>
        <p:nvSpPr>
          <p:cNvPr id="100385" name="Freeform 33"/>
          <p:cNvSpPr/>
          <p:nvPr/>
        </p:nvSpPr>
        <p:spPr>
          <a:xfrm rot="-1293280">
            <a:off x="1143000" y="2514600"/>
            <a:ext cx="1223963" cy="67151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6" name="Freeform 34"/>
          <p:cNvSpPr/>
          <p:nvPr/>
        </p:nvSpPr>
        <p:spPr>
          <a:xfrm rot="-5192383">
            <a:off x="2411413" y="2640013"/>
            <a:ext cx="1455737"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0066FF">
                <a:alpha val="100000"/>
              </a:srgbClr>
            </a:solidFill>
            <a:prstDash val="solid"/>
            <a:round/>
            <a:headEnd type="none" w="med" len="med"/>
            <a:tailEnd type="none" w="med" len="med"/>
          </a:ln>
        </p:spPr>
        <p:txBody>
          <a:bodyPr/>
          <a:lstStyle/>
          <a:p>
            <a:endParaRPr lang="en-US"/>
          </a:p>
        </p:txBody>
      </p:sp>
      <p:sp>
        <p:nvSpPr>
          <p:cNvPr id="100387" name="Text Box 35"/>
          <p:cNvSpPr txBox="1"/>
          <p:nvPr/>
        </p:nvSpPr>
        <p:spPr>
          <a:xfrm>
            <a:off x="0" y="3352800"/>
            <a:ext cx="2051050" cy="946150"/>
          </a:xfrm>
          <a:prstGeom prst="rect">
            <a:avLst/>
          </a:prstGeom>
          <a:noFill/>
          <a:ln w="9525">
            <a:noFill/>
          </a:ln>
        </p:spPr>
        <p:txBody>
          <a:bodyPr>
            <a:spAutoFit/>
          </a:bodyPr>
          <a:lstStyle/>
          <a:p>
            <a:pPr eaLnBrk="1" hangingPunct="1">
              <a:spcBef>
                <a:spcPct val="50000"/>
              </a:spcBef>
            </a:pPr>
            <a:r>
              <a:rPr sz="2800" b="1" dirty="0">
                <a:solidFill>
                  <a:srgbClr val="002DBC"/>
                </a:solidFill>
                <a:latin typeface="Times New Roman" panose="02020603050405020304" pitchFamily="18" charset="0"/>
              </a:rPr>
              <a:t>Hình thái, sinh lí</a:t>
            </a:r>
          </a:p>
        </p:txBody>
      </p:sp>
      <p:sp>
        <p:nvSpPr>
          <p:cNvPr id="100388" name="Text Box 36"/>
          <p:cNvSpPr txBox="1"/>
          <p:nvPr/>
        </p:nvSpPr>
        <p:spPr>
          <a:xfrm>
            <a:off x="2133600" y="3657600"/>
            <a:ext cx="2362200" cy="519113"/>
          </a:xfrm>
          <a:prstGeom prst="rect">
            <a:avLst/>
          </a:prstGeom>
          <a:noFill/>
          <a:ln w="9525">
            <a:noFill/>
          </a:ln>
        </p:spPr>
        <p:txBody>
          <a:bodyPr>
            <a:spAutoFit/>
          </a:bodyPr>
          <a:lstStyle/>
          <a:p>
            <a:pPr eaLnBrk="1" hangingPunct="1"/>
            <a:r>
              <a:rPr sz="2800" b="1" dirty="0">
                <a:solidFill>
                  <a:srgbClr val="660066"/>
                </a:solidFill>
                <a:latin typeface="Times New Roman" panose="02020603050405020304" pitchFamily="18" charset="0"/>
              </a:rPr>
              <a:t>Chia 2 nhóm</a:t>
            </a:r>
          </a:p>
        </p:txBody>
      </p:sp>
      <p:sp>
        <p:nvSpPr>
          <p:cNvPr id="100389" name="Freeform 37"/>
          <p:cNvSpPr/>
          <p:nvPr/>
        </p:nvSpPr>
        <p:spPr>
          <a:xfrm rot="-165089">
            <a:off x="1152525" y="4121150"/>
            <a:ext cx="1147763" cy="10668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0" name="Freeform 38"/>
          <p:cNvSpPr/>
          <p:nvPr/>
        </p:nvSpPr>
        <p:spPr>
          <a:xfrm rot="6479722">
            <a:off x="3303588" y="4052888"/>
            <a:ext cx="292100" cy="720725"/>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1" name="Text Box 39"/>
          <p:cNvSpPr txBox="1"/>
          <p:nvPr/>
        </p:nvSpPr>
        <p:spPr>
          <a:xfrm>
            <a:off x="0" y="51816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sáng</a:t>
            </a:r>
          </a:p>
        </p:txBody>
      </p:sp>
      <p:sp>
        <p:nvSpPr>
          <p:cNvPr id="100392" name="Text Box 40"/>
          <p:cNvSpPr txBox="1"/>
          <p:nvPr/>
        </p:nvSpPr>
        <p:spPr>
          <a:xfrm>
            <a:off x="2362200" y="4572000"/>
            <a:ext cx="2514600" cy="457200"/>
          </a:xfrm>
          <a:prstGeom prst="rect">
            <a:avLst/>
          </a:prstGeom>
          <a:noFill/>
          <a:ln w="9525">
            <a:noFill/>
          </a:ln>
        </p:spPr>
        <p:txBody>
          <a:bodyPr>
            <a:spAutoFit/>
          </a:bodyPr>
          <a:lstStyle/>
          <a:p>
            <a:pPr eaLnBrk="1" hangingPunct="1">
              <a:spcBef>
                <a:spcPct val="50000"/>
              </a:spcBef>
            </a:pPr>
            <a:r>
              <a:rPr sz="2400" b="1" dirty="0">
                <a:latin typeface="Times New Roman" panose="02020603050405020304" pitchFamily="18" charset="0"/>
              </a:rPr>
              <a:t>Thực vật ưa bóng</a:t>
            </a:r>
          </a:p>
        </p:txBody>
      </p:sp>
      <p:sp>
        <p:nvSpPr>
          <p:cNvPr id="100393" name="Text Box 41"/>
          <p:cNvSpPr txBox="1"/>
          <p:nvPr/>
        </p:nvSpPr>
        <p:spPr>
          <a:xfrm rot="-141998">
            <a:off x="5938838" y="1447800"/>
            <a:ext cx="2138362" cy="519113"/>
          </a:xfrm>
          <a:prstGeom prst="rect">
            <a:avLst/>
          </a:prstGeom>
          <a:noFill/>
          <a:ln w="9525">
            <a:noFill/>
          </a:ln>
        </p:spPr>
        <p:txBody>
          <a:bodyPr>
            <a:spAutoFit/>
          </a:bodyPr>
          <a:lstStyle/>
          <a:p>
            <a:pPr eaLnBrk="1" hangingPunct="1"/>
            <a:r>
              <a:rPr sz="2800" b="1" dirty="0">
                <a:solidFill>
                  <a:srgbClr val="CC00CC"/>
                </a:solidFill>
                <a:latin typeface="Times New Roman" panose="02020603050405020304" pitchFamily="18" charset="0"/>
              </a:rPr>
              <a:t>Động vật</a:t>
            </a:r>
          </a:p>
        </p:txBody>
      </p:sp>
      <p:sp>
        <p:nvSpPr>
          <p:cNvPr id="100394" name="Freeform 42"/>
          <p:cNvSpPr/>
          <p:nvPr/>
        </p:nvSpPr>
        <p:spPr>
          <a:xfrm rot="9268035">
            <a:off x="5289550" y="2133600"/>
            <a:ext cx="971550" cy="2286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5" name="Freeform 43"/>
          <p:cNvSpPr/>
          <p:nvPr/>
        </p:nvSpPr>
        <p:spPr>
          <a:xfrm rot="-5750861">
            <a:off x="6986588" y="2185988"/>
            <a:ext cx="1143000" cy="731837"/>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57150" cap="flat" cmpd="sng">
            <a:solidFill>
              <a:srgbClr val="CC3300">
                <a:alpha val="100000"/>
              </a:srgbClr>
            </a:solidFill>
            <a:prstDash val="solid"/>
            <a:round/>
            <a:headEnd type="none" w="med" len="med"/>
            <a:tailEnd type="none" w="med" len="med"/>
          </a:ln>
        </p:spPr>
        <p:txBody>
          <a:bodyPr/>
          <a:lstStyle/>
          <a:p>
            <a:endParaRPr lang="en-US"/>
          </a:p>
        </p:txBody>
      </p:sp>
      <p:sp>
        <p:nvSpPr>
          <p:cNvPr id="100396" name="Text Box 44"/>
          <p:cNvSpPr txBox="1"/>
          <p:nvPr/>
        </p:nvSpPr>
        <p:spPr>
          <a:xfrm>
            <a:off x="3810000" y="2514600"/>
            <a:ext cx="2971800" cy="1096963"/>
          </a:xfrm>
          <a:prstGeom prst="rect">
            <a:avLst/>
          </a:prstGeom>
          <a:noFill/>
          <a:ln w="9525">
            <a:noFill/>
          </a:ln>
        </p:spPr>
        <p:txBody>
          <a:bodyPr>
            <a:spAutoFit/>
          </a:bodyPr>
          <a:lstStyle/>
          <a:p>
            <a:pPr eaLnBrk="1" hangingPunct="1">
              <a:spcBef>
                <a:spcPct val="50000"/>
              </a:spcBef>
            </a:pPr>
            <a:r>
              <a:rPr sz="2200" b="1" dirty="0">
                <a:solidFill>
                  <a:srgbClr val="002DBC"/>
                </a:solidFill>
                <a:latin typeface="Times New Roman" panose="02020603050405020304" pitchFamily="18" charset="0"/>
              </a:rPr>
              <a:t>Khả năng nhận biết, định hướng di chuyển, sinh trưởng, sinh sản,..</a:t>
            </a:r>
          </a:p>
        </p:txBody>
      </p:sp>
      <p:sp>
        <p:nvSpPr>
          <p:cNvPr id="100397" name="Text Box 45"/>
          <p:cNvSpPr txBox="1"/>
          <p:nvPr/>
        </p:nvSpPr>
        <p:spPr>
          <a:xfrm>
            <a:off x="6858000" y="2895600"/>
            <a:ext cx="2209800" cy="519113"/>
          </a:xfrm>
          <a:prstGeom prst="rect">
            <a:avLst/>
          </a:prstGeom>
          <a:noFill/>
          <a:ln w="9525">
            <a:noFill/>
          </a:ln>
        </p:spPr>
        <p:txBody>
          <a:bodyPr>
            <a:spAutoFit/>
          </a:bodyPr>
          <a:lstStyle/>
          <a:p>
            <a:pPr eaLnBrk="1" hangingPunct="1"/>
            <a:r>
              <a:rPr sz="2800" b="1" dirty="0">
                <a:solidFill>
                  <a:srgbClr val="003300"/>
                </a:solidFill>
                <a:latin typeface="Times New Roman" panose="02020603050405020304" pitchFamily="18" charset="0"/>
              </a:rPr>
              <a:t>Chia 2 nhóm</a:t>
            </a:r>
          </a:p>
        </p:txBody>
      </p:sp>
      <p:sp>
        <p:nvSpPr>
          <p:cNvPr id="100398" name="Freeform 46"/>
          <p:cNvSpPr/>
          <p:nvPr/>
        </p:nvSpPr>
        <p:spPr>
          <a:xfrm rot="-1124561">
            <a:off x="5992813" y="3635375"/>
            <a:ext cx="1604962" cy="457200"/>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399" name="Freeform 47"/>
          <p:cNvSpPr/>
          <p:nvPr/>
        </p:nvSpPr>
        <p:spPr>
          <a:xfrm rot="4859657">
            <a:off x="7593013" y="3933825"/>
            <a:ext cx="1392237" cy="423863"/>
          </a:xfrm>
          <a:custGeom>
            <a:avLst/>
            <a:gdLst>
              <a:gd name="txL" fmla="*/ 0 w 528"/>
              <a:gd name="txT" fmla="*/ 0 h 264"/>
              <a:gd name="txR" fmla="*/ 528 w 528"/>
              <a:gd name="txB" fmla="*/ 264 h 264"/>
            </a:gdLst>
            <a:ahLst/>
            <a:cxnLst>
              <a:cxn ang="0">
                <a:pos x="0" y="2147483647"/>
              </a:cxn>
              <a:cxn ang="0">
                <a:pos x="2147483647" y="2147483647"/>
              </a:cxn>
              <a:cxn ang="0">
                <a:pos x="2147483647" y="2147483647"/>
              </a:cxn>
              <a:cxn ang="0">
                <a:pos x="2147483647" y="0"/>
              </a:cxn>
            </a:cxnLst>
            <a:rect l="txL" t="txT" r="txR" b="txB"/>
            <a:pathLst>
              <a:path w="528" h="264">
                <a:moveTo>
                  <a:pt x="0" y="264"/>
                </a:moveTo>
                <a:cubicBezTo>
                  <a:pt x="95" y="201"/>
                  <a:pt x="187" y="139"/>
                  <a:pt x="300" y="120"/>
                </a:cubicBezTo>
                <a:cubicBezTo>
                  <a:pt x="326" y="103"/>
                  <a:pt x="344" y="74"/>
                  <a:pt x="372" y="60"/>
                </a:cubicBezTo>
                <a:cubicBezTo>
                  <a:pt x="427" y="32"/>
                  <a:pt x="478" y="50"/>
                  <a:pt x="528" y="0"/>
                </a:cubicBezTo>
              </a:path>
            </a:pathLst>
          </a:custGeom>
          <a:noFill/>
          <a:ln w="38100" cap="flat" cmpd="sng">
            <a:solidFill>
              <a:srgbClr val="FF0000">
                <a:alpha val="100000"/>
              </a:srgbClr>
            </a:solidFill>
            <a:prstDash val="solid"/>
            <a:round/>
            <a:headEnd type="none" w="med" len="med"/>
            <a:tailEnd type="none" w="med" len="med"/>
          </a:ln>
        </p:spPr>
        <p:txBody>
          <a:bodyPr/>
          <a:lstStyle/>
          <a:p>
            <a:endParaRPr lang="en-US"/>
          </a:p>
        </p:txBody>
      </p:sp>
      <p:sp>
        <p:nvSpPr>
          <p:cNvPr id="100400" name="Text Box 48"/>
          <p:cNvSpPr txBox="1"/>
          <p:nvPr/>
        </p:nvSpPr>
        <p:spPr>
          <a:xfrm>
            <a:off x="4953000" y="4343400"/>
            <a:ext cx="2514600" cy="457200"/>
          </a:xfrm>
          <a:prstGeom prst="rect">
            <a:avLst/>
          </a:prstGeom>
          <a:noFill/>
          <a:ln w="9525">
            <a:noFill/>
          </a:ln>
        </p:spPr>
        <p:txBody>
          <a:bodyPr>
            <a:spAutoFit/>
          </a:bodyPr>
          <a:lstStyle/>
          <a:p>
            <a:pPr eaLnBrk="1" hangingPunct="1">
              <a:spcBef>
                <a:spcPct val="50000"/>
              </a:spcBef>
            </a:pPr>
            <a:r>
              <a:rPr sz="2400" b="1" dirty="0">
                <a:solidFill>
                  <a:srgbClr val="800000"/>
                </a:solidFill>
                <a:latin typeface="Times New Roman" panose="02020603050405020304" pitchFamily="18" charset="0"/>
              </a:rPr>
              <a:t>Động vật ưa sáng</a:t>
            </a:r>
          </a:p>
        </p:txBody>
      </p:sp>
      <p:sp>
        <p:nvSpPr>
          <p:cNvPr id="100401" name="Text Box 49"/>
          <p:cNvSpPr txBox="1"/>
          <p:nvPr/>
        </p:nvSpPr>
        <p:spPr>
          <a:xfrm>
            <a:off x="6629400" y="4876800"/>
            <a:ext cx="2514600" cy="457200"/>
          </a:xfrm>
          <a:prstGeom prst="rect">
            <a:avLst/>
          </a:prstGeom>
          <a:noFill/>
          <a:ln w="9525">
            <a:noFill/>
          </a:ln>
        </p:spPr>
        <p:txBody>
          <a:bodyPr>
            <a:spAutoFit/>
          </a:bodyPr>
          <a:lstStyle/>
          <a:p>
            <a:pPr algn="r" eaLnBrk="1" hangingPunct="1">
              <a:spcBef>
                <a:spcPct val="50000"/>
              </a:spcBef>
            </a:pPr>
            <a:r>
              <a:rPr sz="2400" b="1" dirty="0">
                <a:solidFill>
                  <a:srgbClr val="800000"/>
                </a:solidFill>
                <a:latin typeface="Times New Roman" panose="02020603050405020304" pitchFamily="18" charset="0"/>
              </a:rPr>
              <a:t>Động vật ưa tối</a:t>
            </a:r>
          </a:p>
        </p:txBody>
      </p:sp>
      <p:pic>
        <p:nvPicPr>
          <p:cNvPr id="35871" name="Picture 51" descr="ong%20mat%20troi">
            <a:hlinkClick r:id="rId3" action="ppaction://hlinksldjump"/>
          </p:cNvPr>
          <p:cNvPicPr>
            <a:picLocks noChangeAspect="1"/>
          </p:cNvPicPr>
          <p:nvPr/>
        </p:nvPicPr>
        <p:blipFill>
          <a:blip r:embed="rId4"/>
          <a:stretch>
            <a:fillRect/>
          </a:stretch>
        </p:blipFill>
        <p:spPr>
          <a:xfrm>
            <a:off x="8285163" y="6234113"/>
            <a:ext cx="858837" cy="623887"/>
          </a:xfrm>
          <a:prstGeom prst="rect">
            <a:avLst/>
          </a:prstGeom>
          <a:noFill/>
          <a:ln w="9525">
            <a:noFill/>
          </a:ln>
        </p:spPr>
      </p:pic>
      <p:pic>
        <p:nvPicPr>
          <p:cNvPr id="35872" name="Picture 52" descr="sun14[1]">
            <a:hlinkClick r:id="" action="ppaction://noaction"/>
          </p:cNvPr>
          <p:cNvPicPr>
            <a:picLocks noChangeAspect="1"/>
          </p:cNvPicPr>
          <p:nvPr/>
        </p:nvPicPr>
        <p:blipFill>
          <a:blip r:embed="rId5"/>
          <a:stretch>
            <a:fillRect/>
          </a:stretch>
        </p:blipFill>
        <p:spPr>
          <a:xfrm>
            <a:off x="8001000" y="0"/>
            <a:ext cx="1143000" cy="1143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0381"/>
                                        </p:tgtEl>
                                        <p:attrNameLst>
                                          <p:attrName>style.visibility</p:attrName>
                                        </p:attrNameLst>
                                      </p:cBhvr>
                                      <p:to>
                                        <p:strVal val="visible"/>
                                      </p:to>
                                    </p:set>
                                    <p:animEffect transition="in" filter="diamond(in)">
                                      <p:cBhvr>
                                        <p:cTn id="7" dur="1000"/>
                                        <p:tgtEl>
                                          <p:spTgt spid="100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83"/>
                                        </p:tgtEl>
                                        <p:attrNameLst>
                                          <p:attrName>style.visibility</p:attrName>
                                        </p:attrNameLst>
                                      </p:cBhvr>
                                      <p:to>
                                        <p:strVal val="visible"/>
                                      </p:to>
                                    </p:set>
                                    <p:animEffect transition="in" filter="checkerboard(across)">
                                      <p:cBhvr>
                                        <p:cTn id="12" dur="1000"/>
                                        <p:tgtEl>
                                          <p:spTgt spid="10038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00384"/>
                                        </p:tgtEl>
                                        <p:attrNameLst>
                                          <p:attrName>style.visibility</p:attrName>
                                        </p:attrNameLst>
                                      </p:cBhvr>
                                      <p:to>
                                        <p:strVal val="visible"/>
                                      </p:to>
                                    </p:set>
                                    <p:animEffect transition="in" filter="diamond(in)">
                                      <p:cBhvr>
                                        <p:cTn id="15" dur="1000"/>
                                        <p:tgtEl>
                                          <p:spTgt spid="1003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0385"/>
                                        </p:tgtEl>
                                        <p:attrNameLst>
                                          <p:attrName>style.visibility</p:attrName>
                                        </p:attrNameLst>
                                      </p:cBhvr>
                                      <p:to>
                                        <p:strVal val="visible"/>
                                      </p:to>
                                    </p:set>
                                    <p:animEffect transition="in" filter="wipe(up)">
                                      <p:cBhvr>
                                        <p:cTn id="20" dur="1000"/>
                                        <p:tgtEl>
                                          <p:spTgt spid="100385"/>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00387"/>
                                        </p:tgtEl>
                                        <p:attrNameLst>
                                          <p:attrName>style.visibility</p:attrName>
                                        </p:attrNameLst>
                                      </p:cBhvr>
                                      <p:to>
                                        <p:strVal val="visible"/>
                                      </p:to>
                                    </p:set>
                                    <p:animEffect transition="in" filter="wipe(right)">
                                      <p:cBhvr>
                                        <p:cTn id="23" dur="1000"/>
                                        <p:tgtEl>
                                          <p:spTgt spid="10038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0386"/>
                                        </p:tgtEl>
                                        <p:attrNameLst>
                                          <p:attrName>style.visibility</p:attrName>
                                        </p:attrNameLst>
                                      </p:cBhvr>
                                      <p:to>
                                        <p:strVal val="visible"/>
                                      </p:to>
                                    </p:set>
                                    <p:animEffect transition="in" filter="wipe(up)">
                                      <p:cBhvr>
                                        <p:cTn id="28" dur="1000"/>
                                        <p:tgtEl>
                                          <p:spTgt spid="10038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0388"/>
                                        </p:tgtEl>
                                        <p:attrNameLst>
                                          <p:attrName>style.visibility</p:attrName>
                                        </p:attrNameLst>
                                      </p:cBhvr>
                                      <p:to>
                                        <p:strVal val="visible"/>
                                      </p:to>
                                    </p:set>
                                    <p:animEffect transition="in" filter="wipe(down)">
                                      <p:cBhvr>
                                        <p:cTn id="31" dur="1000"/>
                                        <p:tgtEl>
                                          <p:spTgt spid="10038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0389"/>
                                        </p:tgtEl>
                                        <p:attrNameLst>
                                          <p:attrName>style.visibility</p:attrName>
                                        </p:attrNameLst>
                                      </p:cBhvr>
                                      <p:to>
                                        <p:strVal val="visible"/>
                                      </p:to>
                                    </p:set>
                                    <p:animEffect transition="in" filter="wipe(up)">
                                      <p:cBhvr>
                                        <p:cTn id="36" dur="1000"/>
                                        <p:tgtEl>
                                          <p:spTgt spid="100389"/>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100391"/>
                                        </p:tgtEl>
                                        <p:attrNameLst>
                                          <p:attrName>style.visibility</p:attrName>
                                        </p:attrNameLst>
                                      </p:cBhvr>
                                      <p:to>
                                        <p:strVal val="visible"/>
                                      </p:to>
                                    </p:set>
                                    <p:animEffect transition="in" filter="diamond(in)">
                                      <p:cBhvr>
                                        <p:cTn id="39" dur="1000"/>
                                        <p:tgtEl>
                                          <p:spTgt spid="1003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00390"/>
                                        </p:tgtEl>
                                        <p:attrNameLst>
                                          <p:attrName>style.visibility</p:attrName>
                                        </p:attrNameLst>
                                      </p:cBhvr>
                                      <p:to>
                                        <p:strVal val="visible"/>
                                      </p:to>
                                    </p:set>
                                    <p:animEffect transition="in" filter="wipe(up)">
                                      <p:cBhvr>
                                        <p:cTn id="44" dur="1000"/>
                                        <p:tgtEl>
                                          <p:spTgt spid="100390"/>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00392"/>
                                        </p:tgtEl>
                                        <p:attrNameLst>
                                          <p:attrName>style.visibility</p:attrName>
                                        </p:attrNameLst>
                                      </p:cBhvr>
                                      <p:to>
                                        <p:strVal val="visible"/>
                                      </p:to>
                                    </p:set>
                                    <p:animEffect transition="in" filter="diamond(in)">
                                      <p:cBhvr>
                                        <p:cTn id="47" dur="1000"/>
                                        <p:tgtEl>
                                          <p:spTgt spid="10039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0382"/>
                                        </p:tgtEl>
                                        <p:attrNameLst>
                                          <p:attrName>style.visibility</p:attrName>
                                        </p:attrNameLst>
                                      </p:cBhvr>
                                      <p:to>
                                        <p:strVal val="visible"/>
                                      </p:to>
                                    </p:set>
                                    <p:animEffect transition="in" filter="checkerboard(across)">
                                      <p:cBhvr>
                                        <p:cTn id="52" dur="1000"/>
                                        <p:tgtEl>
                                          <p:spTgt spid="100382"/>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100393"/>
                                        </p:tgtEl>
                                        <p:attrNameLst>
                                          <p:attrName>style.visibility</p:attrName>
                                        </p:attrNameLst>
                                      </p:cBhvr>
                                      <p:to>
                                        <p:strVal val="visible"/>
                                      </p:to>
                                    </p:set>
                                    <p:animEffect transition="in" filter="diamond(in)">
                                      <p:cBhvr>
                                        <p:cTn id="55" dur="1000"/>
                                        <p:tgtEl>
                                          <p:spTgt spid="10039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100394"/>
                                        </p:tgtEl>
                                        <p:attrNameLst>
                                          <p:attrName>style.visibility</p:attrName>
                                        </p:attrNameLst>
                                      </p:cBhvr>
                                      <p:to>
                                        <p:strVal val="visible"/>
                                      </p:to>
                                    </p:set>
                                    <p:animEffect transition="in" filter="wipe(right)">
                                      <p:cBhvr>
                                        <p:cTn id="60" dur="1000"/>
                                        <p:tgtEl>
                                          <p:spTgt spid="100394"/>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100396"/>
                                        </p:tgtEl>
                                        <p:attrNameLst>
                                          <p:attrName>style.visibility</p:attrName>
                                        </p:attrNameLst>
                                      </p:cBhvr>
                                      <p:to>
                                        <p:strVal val="visible"/>
                                      </p:to>
                                    </p:set>
                                    <p:animEffect transition="in" filter="wipe(right)">
                                      <p:cBhvr>
                                        <p:cTn id="63" dur="1000"/>
                                        <p:tgtEl>
                                          <p:spTgt spid="10039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00395"/>
                                        </p:tgtEl>
                                        <p:attrNameLst>
                                          <p:attrName>style.visibility</p:attrName>
                                        </p:attrNameLst>
                                      </p:cBhvr>
                                      <p:to>
                                        <p:strVal val="visible"/>
                                      </p:to>
                                    </p:set>
                                    <p:animEffect transition="in" filter="wipe(down)">
                                      <p:cBhvr>
                                        <p:cTn id="68" dur="1000"/>
                                        <p:tgtEl>
                                          <p:spTgt spid="10039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00397"/>
                                        </p:tgtEl>
                                        <p:attrNameLst>
                                          <p:attrName>style.visibility</p:attrName>
                                        </p:attrNameLst>
                                      </p:cBhvr>
                                      <p:to>
                                        <p:strVal val="visible"/>
                                      </p:to>
                                    </p:set>
                                    <p:animEffect transition="in" filter="wipe(down)">
                                      <p:cBhvr>
                                        <p:cTn id="71" dur="1000"/>
                                        <p:tgtEl>
                                          <p:spTgt spid="10039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0398"/>
                                        </p:tgtEl>
                                        <p:attrNameLst>
                                          <p:attrName>style.visibility</p:attrName>
                                        </p:attrNameLst>
                                      </p:cBhvr>
                                      <p:to>
                                        <p:strVal val="visible"/>
                                      </p:to>
                                    </p:set>
                                    <p:animEffect transition="in" filter="wipe(down)">
                                      <p:cBhvr>
                                        <p:cTn id="76" dur="1000"/>
                                        <p:tgtEl>
                                          <p:spTgt spid="100398"/>
                                        </p:tgtEl>
                                      </p:cBhvr>
                                    </p:animEffect>
                                  </p:childTnLst>
                                </p:cTn>
                              </p:par>
                              <p:par>
                                <p:cTn id="77" presetID="8" presetClass="entr" presetSubtype="16" fill="hold" grpId="0" nodeType="withEffect">
                                  <p:stCondLst>
                                    <p:cond delay="0"/>
                                  </p:stCondLst>
                                  <p:childTnLst>
                                    <p:set>
                                      <p:cBhvr>
                                        <p:cTn id="78" dur="1" fill="hold">
                                          <p:stCondLst>
                                            <p:cond delay="0"/>
                                          </p:stCondLst>
                                        </p:cTn>
                                        <p:tgtEl>
                                          <p:spTgt spid="100400"/>
                                        </p:tgtEl>
                                        <p:attrNameLst>
                                          <p:attrName>style.visibility</p:attrName>
                                        </p:attrNameLst>
                                      </p:cBhvr>
                                      <p:to>
                                        <p:strVal val="visible"/>
                                      </p:to>
                                    </p:set>
                                    <p:animEffect transition="in" filter="diamond(in)">
                                      <p:cBhvr>
                                        <p:cTn id="79" dur="1000"/>
                                        <p:tgtEl>
                                          <p:spTgt spid="10040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399"/>
                                        </p:tgtEl>
                                        <p:attrNameLst>
                                          <p:attrName>style.visibility</p:attrName>
                                        </p:attrNameLst>
                                      </p:cBhvr>
                                      <p:to>
                                        <p:strVal val="visible"/>
                                      </p:to>
                                    </p:set>
                                    <p:animEffect transition="in" filter="wipe(down)">
                                      <p:cBhvr>
                                        <p:cTn id="84" dur="1000"/>
                                        <p:tgtEl>
                                          <p:spTgt spid="100399"/>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100401"/>
                                        </p:tgtEl>
                                        <p:attrNameLst>
                                          <p:attrName>style.visibility</p:attrName>
                                        </p:attrNameLst>
                                      </p:cBhvr>
                                      <p:to>
                                        <p:strVal val="visible"/>
                                      </p:to>
                                    </p:set>
                                    <p:animEffect transition="in" filter="diamond(in)">
                                      <p:cBhvr>
                                        <p:cTn id="87" dur="1000"/>
                                        <p:tgtEl>
                                          <p:spTgt spid="100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p:bldP spid="100384" grpId="0"/>
      <p:bldP spid="100387" grpId="0"/>
      <p:bldP spid="100388" grpId="0"/>
      <p:bldP spid="100391" grpId="0"/>
      <p:bldP spid="100392" grpId="0"/>
      <p:bldP spid="100393" grpId="0"/>
      <p:bldP spid="100396" grpId="0"/>
      <p:bldP spid="100397" grpId="0"/>
      <p:bldP spid="100400" grpId="0"/>
      <p:bldP spid="1004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6146" name="Rectangle 5"/>
          <p:cNvSpPr/>
          <p:nvPr/>
        </p:nvSpPr>
        <p:spPr>
          <a:xfrm>
            <a:off x="0" y="985838"/>
            <a:ext cx="4038600" cy="5867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endParaRPr lang="vi-VN" altLang="x-none" dirty="0">
              <a:latin typeface="Arial" panose="020B0604020202020204" pitchFamily="34" charset="0"/>
            </a:endParaRPr>
          </a:p>
        </p:txBody>
      </p:sp>
      <p:sp>
        <p:nvSpPr>
          <p:cNvPr id="7181" name="Text Box 13"/>
          <p:cNvSpPr txBox="1"/>
          <p:nvPr/>
        </p:nvSpPr>
        <p:spPr>
          <a:xfrm>
            <a:off x="4275138" y="5867400"/>
            <a:ext cx="4868862" cy="822325"/>
          </a:xfrm>
          <a:prstGeom prst="rect">
            <a:avLst/>
          </a:prstGeom>
          <a:noFill/>
          <a:ln w="9525">
            <a:noFill/>
          </a:ln>
        </p:spPr>
        <p:txBody>
          <a:bodyPr>
            <a:spAutoFit/>
          </a:bodyPr>
          <a:lstStyle/>
          <a:p>
            <a:r>
              <a:rPr sz="2400" b="1" dirty="0">
                <a:solidFill>
                  <a:schemeClr val="bg1"/>
                </a:solidFill>
                <a:latin typeface="Arial" panose="020B0604020202020204" pitchFamily="34" charset="0"/>
              </a:rPr>
              <a:t>Em có nhận xét gì về hình thái của cây? Giải thích.</a:t>
            </a:r>
          </a:p>
        </p:txBody>
      </p:sp>
      <p:pic>
        <p:nvPicPr>
          <p:cNvPr id="7182" name="Picture 14"/>
          <p:cNvPicPr>
            <a:picLocks noChangeAspect="1"/>
          </p:cNvPicPr>
          <p:nvPr/>
        </p:nvPicPr>
        <p:blipFill>
          <a:blip r:embed="rId3"/>
          <a:stretch>
            <a:fillRect/>
          </a:stretch>
        </p:blipFill>
        <p:spPr>
          <a:xfrm>
            <a:off x="4572000" y="1066800"/>
            <a:ext cx="3790950" cy="4772025"/>
          </a:xfrm>
          <a:prstGeom prst="rect">
            <a:avLst/>
          </a:prstGeom>
          <a:noFill/>
          <a:ln w="9525">
            <a:noFill/>
          </a:ln>
        </p:spPr>
      </p:pic>
      <p:pic>
        <p:nvPicPr>
          <p:cNvPr id="7183" name="Picture 15" descr="hướng sáng 2"/>
          <p:cNvPicPr>
            <a:picLocks noChangeAspect="1"/>
          </p:cNvPicPr>
          <p:nvPr/>
        </p:nvPicPr>
        <p:blipFill>
          <a:blip r:embed="rId4"/>
          <a:stretch>
            <a:fillRect/>
          </a:stretch>
        </p:blipFill>
        <p:spPr>
          <a:xfrm>
            <a:off x="0" y="990600"/>
            <a:ext cx="9222581" cy="5867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animEffect transition="in" filter="box(in)">
                                      <p:cBhvr>
                                        <p:cTn id="7" dur="500"/>
                                        <p:tgtEl>
                                          <p:spTgt spid="718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181"/>
                                        </p:tgtEl>
                                        <p:attrNameLst>
                                          <p:attrName>style.visibility</p:attrName>
                                        </p:attrNameLst>
                                      </p:cBhvr>
                                      <p:to>
                                        <p:strVal val="visible"/>
                                      </p:to>
                                    </p:set>
                                    <p:anim calcmode="lin" valueType="num">
                                      <p:cBhvr>
                                        <p:cTn id="12" dur="500" fill="hold"/>
                                        <p:tgtEl>
                                          <p:spTgt spid="7181"/>
                                        </p:tgtEl>
                                        <p:attrNameLst>
                                          <p:attrName>ppt_w</p:attrName>
                                        </p:attrNameLst>
                                      </p:cBhvr>
                                      <p:tavLst>
                                        <p:tav tm="0">
                                          <p:val>
                                            <p:fltVal val="0"/>
                                          </p:val>
                                        </p:tav>
                                        <p:tav tm="100000">
                                          <p:val>
                                            <p:strVal val="#ppt_w"/>
                                          </p:val>
                                        </p:tav>
                                      </p:tavLst>
                                    </p:anim>
                                    <p:anim calcmode="lin" valueType="num">
                                      <p:cBhvr>
                                        <p:cTn id="13" dur="500" fill="hold"/>
                                        <p:tgtEl>
                                          <p:spTgt spid="7181"/>
                                        </p:tgtEl>
                                        <p:attrNameLst>
                                          <p:attrName>ppt_h</p:attrName>
                                        </p:attrNameLst>
                                      </p:cBhvr>
                                      <p:tavLst>
                                        <p:tav tm="0">
                                          <p:val>
                                            <p:fltVal val="0"/>
                                          </p:val>
                                        </p:tav>
                                        <p:tav tm="100000">
                                          <p:val>
                                            <p:strVal val="#ppt_h"/>
                                          </p:val>
                                        </p:tav>
                                      </p:tavLst>
                                    </p:anim>
                                    <p:animEffect transition="in" filter="fade">
                                      <p:cBhvr>
                                        <p:cTn id="14" dur="500"/>
                                        <p:tgtEl>
                                          <p:spTgt spid="718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diamond(in)">
                                      <p:cBhvr>
                                        <p:cTn id="19"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p:nvPr/>
        </p:nvSpPr>
        <p:spPr>
          <a:xfrm>
            <a:off x="0" y="251966"/>
            <a:ext cx="9372600" cy="6001643"/>
          </a:xfrm>
          <a:prstGeom prst="rect">
            <a:avLst/>
          </a:prstGeom>
          <a:noFill/>
          <a:ln w="9525">
            <a:noFill/>
          </a:ln>
        </p:spPr>
        <p:txBody>
          <a:bodyPr anchor="ctr">
            <a:spAutoFit/>
          </a:bodyPr>
          <a:lstStyle/>
          <a:p>
            <a:pPr marL="60325" indent="-60325"/>
            <a:r>
              <a:rPr sz="2400" b="1" u="sng" dirty="0">
                <a:solidFill>
                  <a:schemeClr val="tx2"/>
                </a:solidFill>
                <a:latin typeface="Arial" panose="020B0604020202020204" pitchFamily="34" charset="0"/>
              </a:rPr>
              <a:t>Chọn đáp án đúng nhất</a:t>
            </a:r>
          </a:p>
          <a:p>
            <a:pPr marL="60325" indent="-60325"/>
            <a:endParaRPr sz="2400" b="1" u="sng" dirty="0">
              <a:solidFill>
                <a:schemeClr val="tx2"/>
              </a:solidFill>
              <a:latin typeface="Arial" panose="020B0604020202020204" pitchFamily="34" charset="0"/>
            </a:endParaRPr>
          </a:p>
          <a:p>
            <a:pPr marL="60325" indent="-60325"/>
            <a:r>
              <a:rPr sz="2400" b="1" u="sng" dirty="0">
                <a:solidFill>
                  <a:schemeClr val="tx2"/>
                </a:solidFill>
                <a:latin typeface="Arial" panose="020B0604020202020204" pitchFamily="34" charset="0"/>
              </a:rPr>
              <a:t>Câu 1:</a:t>
            </a:r>
            <a:r>
              <a:rPr sz="2400" b="1" dirty="0">
                <a:solidFill>
                  <a:schemeClr val="tx2"/>
                </a:solidFill>
                <a:latin typeface="Arial" panose="020B0604020202020204" pitchFamily="34" charset="0"/>
              </a:rPr>
              <a:t> Khi trồng cây nơi có ánh sáng không đều thì tán lá của cây sẽ:</a:t>
            </a:r>
          </a:p>
          <a:p>
            <a:pPr marL="60325" indent="-60325"/>
            <a:r>
              <a:rPr sz="2400" b="1" dirty="0">
                <a:solidFill>
                  <a:schemeClr val="tx2"/>
                </a:solidFill>
                <a:latin typeface="Arial" panose="020B0604020202020204" pitchFamily="34" charset="0"/>
              </a:rPr>
              <a:t>a. Phát triển đều về mọi hướng.</a:t>
            </a:r>
          </a:p>
          <a:p>
            <a:pPr marL="60325" indent="-60325"/>
            <a:r>
              <a:rPr sz="2400" dirty="0">
                <a:solidFill>
                  <a:schemeClr val="tx2"/>
                </a:solidFill>
                <a:latin typeface="Arial" panose="020B0604020202020204" pitchFamily="34" charset="0"/>
              </a:rPr>
              <a:t>b.</a:t>
            </a:r>
            <a:r>
              <a:rPr sz="2400" b="1" dirty="0">
                <a:solidFill>
                  <a:schemeClr val="tx2"/>
                </a:solidFill>
                <a:latin typeface="Arial" panose="020B0604020202020204" pitchFamily="34" charset="0"/>
              </a:rPr>
              <a:t> Phát triển mạnh về nơi có ánh sáng nhiều.</a:t>
            </a:r>
          </a:p>
          <a:p>
            <a:pPr marL="60325" indent="-60325"/>
            <a:r>
              <a:rPr sz="2400" b="1" dirty="0">
                <a:solidFill>
                  <a:schemeClr val="tx2"/>
                </a:solidFill>
                <a:latin typeface="Arial" panose="020B0604020202020204" pitchFamily="34" charset="0"/>
              </a:rPr>
              <a:t>c. Phát triển mạnh về nơi có ánh sáng yếu hơn.</a:t>
            </a:r>
          </a:p>
          <a:p>
            <a:pPr marL="60325" indent="-60325"/>
            <a:r>
              <a:rPr lang="pt-BR" altLang="x-none" sz="2400" b="1" dirty="0">
                <a:solidFill>
                  <a:schemeClr val="tx2"/>
                </a:solidFill>
                <a:latin typeface="Arial" panose="020B0604020202020204" pitchFamily="34" charset="0"/>
              </a:rPr>
              <a:t>d. Phát triển theo chiều thẳng đứng.</a:t>
            </a:r>
            <a:endParaRPr sz="2400" b="1" dirty="0">
              <a:solidFill>
                <a:schemeClr val="tx2"/>
              </a:solidFill>
              <a:latin typeface="Arial" panose="020B0604020202020204" pitchFamily="34" charset="0"/>
            </a:endParaRPr>
          </a:p>
          <a:p>
            <a:pPr marL="60325" indent="-60325" algn="ctr"/>
            <a:endParaRPr sz="2400" b="1" dirty="0">
              <a:solidFill>
                <a:schemeClr val="tx2"/>
              </a:solidFill>
              <a:latin typeface="Arial" panose="020B0604020202020204" pitchFamily="34" charset="0"/>
            </a:endParaRPr>
          </a:p>
          <a:p>
            <a:pPr marL="60325" indent="-60325"/>
            <a:r>
              <a:rPr lang="pt-BR" altLang="x-none" sz="2400" b="1" u="sng" dirty="0">
                <a:solidFill>
                  <a:schemeClr val="tx2"/>
                </a:solidFill>
                <a:latin typeface="Arial" panose="020B0604020202020204" pitchFamily="34" charset="0"/>
              </a:rPr>
              <a:t>Câu 2</a:t>
            </a:r>
            <a:r>
              <a:rPr lang="pt-BR" altLang="x-none" sz="2400" b="1" dirty="0">
                <a:solidFill>
                  <a:schemeClr val="tx2"/>
                </a:solidFill>
                <a:latin typeface="Arial" panose="020B0604020202020204" pitchFamily="34" charset="0"/>
              </a:rPr>
              <a:t>: </a:t>
            </a:r>
            <a:r>
              <a:rPr sz="2400" b="1" dirty="0">
                <a:solidFill>
                  <a:schemeClr val="tx2"/>
                </a:solidFill>
                <a:latin typeface="Arial" panose="020B0604020202020204" pitchFamily="34" charset="0"/>
              </a:rPr>
              <a:t>Động vật thích nghi với điều kiện chiếu sáng khác   nhau nên được chia thành hai nhóm:</a:t>
            </a:r>
          </a:p>
          <a:p>
            <a:pPr marL="60325" indent="-60325">
              <a:buAutoNum type="alphaLcPeriod"/>
            </a:pPr>
            <a:r>
              <a:rPr sz="2400" b="1" dirty="0">
                <a:solidFill>
                  <a:schemeClr val="tx2"/>
                </a:solidFill>
                <a:latin typeface="Arial" panose="020B0604020202020204" pitchFamily="34" charset="0"/>
              </a:rPr>
              <a:t>Động vật chịu hạn và ưa ẩm				</a:t>
            </a:r>
          </a:p>
          <a:p>
            <a:pPr marL="60325" indent="-60325">
              <a:buAutoNum type="alphaLcPeriod"/>
            </a:pPr>
            <a:r>
              <a:rPr sz="2400" b="1" dirty="0">
                <a:solidFill>
                  <a:schemeClr val="tx2"/>
                </a:solidFill>
                <a:latin typeface="Arial" panose="020B0604020202020204" pitchFamily="34" charset="0"/>
              </a:rPr>
              <a:t>Động vật ưa bóng và ưa sáng</a:t>
            </a:r>
          </a:p>
          <a:p>
            <a:pPr marL="60325" indent="-60325">
              <a:buAutoNum type="alphaLcPeriod"/>
            </a:pPr>
            <a:r>
              <a:rPr sz="2400" b="1" dirty="0">
                <a:solidFill>
                  <a:schemeClr val="tx2"/>
                </a:solidFill>
                <a:latin typeface="Arial" panose="020B0604020202020204" pitchFamily="34" charset="0"/>
              </a:rPr>
              <a:t>Động vật ưa sáng và ưa tối				</a:t>
            </a:r>
          </a:p>
          <a:p>
            <a:pPr marL="60325" indent="-60325">
              <a:buAutoNum type="alphaLcPeriod"/>
            </a:pPr>
            <a:r>
              <a:rPr sz="2400" b="1" dirty="0">
                <a:solidFill>
                  <a:schemeClr val="tx2"/>
                </a:solidFill>
                <a:latin typeface="Arial" panose="020B0604020202020204" pitchFamily="34" charset="0"/>
              </a:rPr>
              <a:t>Động vật ưa ẩm và ưa khô</a:t>
            </a:r>
          </a:p>
          <a:p>
            <a:pPr marL="60325" indent="-60325"/>
            <a:endParaRPr sz="2400" b="1" dirty="0">
              <a:solidFill>
                <a:schemeClr val="tx2"/>
              </a:solidFill>
              <a:latin typeface="Arial" panose="020B0604020202020204" pitchFamily="34" charset="0"/>
            </a:endParaRPr>
          </a:p>
        </p:txBody>
      </p:sp>
      <p:sp>
        <p:nvSpPr>
          <p:cNvPr id="102407" name="Oval 7"/>
          <p:cNvSpPr/>
          <p:nvPr/>
        </p:nvSpPr>
        <p:spPr>
          <a:xfrm>
            <a:off x="0" y="21336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
        <p:nvSpPr>
          <p:cNvPr id="102408" name="Oval 8"/>
          <p:cNvSpPr/>
          <p:nvPr/>
        </p:nvSpPr>
        <p:spPr>
          <a:xfrm>
            <a:off x="0" y="5105400"/>
            <a:ext cx="381000" cy="381000"/>
          </a:xfrm>
          <a:prstGeom prst="ellipse">
            <a:avLst/>
          </a:prstGeom>
          <a:noFill/>
          <a:ln w="38100" cap="flat" cmpd="sng">
            <a:solidFill>
              <a:srgbClr val="CC0099"/>
            </a:solidFill>
            <a:prstDash val="solid"/>
            <a:headEnd type="none" w="med" len="med"/>
            <a:tailEnd type="none" w="med" len="med"/>
          </a:ln>
        </p:spPr>
        <p:txBody>
          <a:bodyPr wrap="none" anchor="ctr"/>
          <a:lstStyle/>
          <a:p>
            <a:endParaRPr lang="vi-VN" altLang="x-none"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407"/>
                                        </p:tgtEl>
                                        <p:attrNameLst>
                                          <p:attrName>style.visibility</p:attrName>
                                        </p:attrNameLst>
                                      </p:cBhvr>
                                      <p:to>
                                        <p:strVal val="visible"/>
                                      </p:to>
                                    </p:set>
                                    <p:animEffect transition="in" filter="diamond(in)">
                                      <p:cBhvr>
                                        <p:cTn id="7" dur="2000"/>
                                        <p:tgtEl>
                                          <p:spTgt spid="1024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amond(in)">
                                      <p:cBhvr>
                                        <p:cTn id="12" dur="2000"/>
                                        <p:tgtEl>
                                          <p:spTgt spid="102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7" grpId="0" animBg="1"/>
      <p:bldP spid="1024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6" name="Picture 5" descr="bs00554a"/>
          <p:cNvPicPr>
            <a:picLocks noChangeAspect="1"/>
          </p:cNvPicPr>
          <p:nvPr/>
        </p:nvPicPr>
        <p:blipFill>
          <a:blip r:embed="rId3"/>
          <a:stretch>
            <a:fillRect/>
          </a:stretch>
        </p:blipFill>
        <p:spPr>
          <a:xfrm>
            <a:off x="7772400" y="0"/>
            <a:ext cx="1371600" cy="784225"/>
          </a:xfrm>
          <a:prstGeom prst="rect">
            <a:avLst/>
          </a:prstGeom>
          <a:noFill/>
          <a:ln w="9525">
            <a:noFill/>
          </a:ln>
        </p:spPr>
      </p:pic>
      <p:sp>
        <p:nvSpPr>
          <p:cNvPr id="2" name="Hộp Văn bản 1">
            <a:extLst>
              <a:ext uri="{FF2B5EF4-FFF2-40B4-BE49-F238E27FC236}">
                <a16:creationId xmlns:a16="http://schemas.microsoft.com/office/drawing/2014/main" id="{70D92F31-78C1-3449-99A8-3F4446E1AB10}"/>
              </a:ext>
            </a:extLst>
          </p:cNvPr>
          <p:cNvSpPr txBox="1"/>
          <p:nvPr/>
        </p:nvSpPr>
        <p:spPr>
          <a:xfrm>
            <a:off x="1034143" y="1636939"/>
            <a:ext cx="7620000" cy="1077218"/>
          </a:xfrm>
          <a:prstGeom prst="rect">
            <a:avLst/>
          </a:prstGeom>
          <a:noFill/>
        </p:spPr>
        <p:txBody>
          <a:bodyPr wrap="square" rtlCol="0">
            <a:spAutoFit/>
          </a:bodyPr>
          <a:lstStyle/>
          <a:p>
            <a:r>
              <a:rPr lang="en-US" sz="3200" b="1" dirty="0">
                <a:latin typeface="Times New Roman" pitchFamily="18" charset="0"/>
                <a:cs typeface="Times New Roman" pitchFamily="18" charset="0"/>
              </a:rPr>
              <a:t>BS: </a:t>
            </a:r>
            <a:r>
              <a:rPr lang="en-US" sz="3200" b="1" dirty="0" err="1">
                <a:latin typeface="Times New Roman" pitchFamily="18" charset="0"/>
                <a:cs typeface="Times New Roman" pitchFamily="18" charset="0"/>
              </a:rPr>
              <a:t>Ảnh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ẩm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endParaRPr lang="vi-VN" sz="3200" b="1" dirty="0">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381000" y="76200"/>
            <a:ext cx="8722995" cy="1938992"/>
          </a:xfrm>
          <a:prstGeom prst="rect">
            <a:avLst/>
          </a:prstGeom>
          <a:noFill/>
          <a:ln w="9525">
            <a:noFill/>
          </a:ln>
        </p:spPr>
        <p:txBody>
          <a:bodyPr wrap="square">
            <a:spAutoFit/>
          </a:bodyPr>
          <a:lstStyle/>
          <a:p>
            <a:r>
              <a:rPr sz="2400" b="1" dirty="0">
                <a:solidFill>
                  <a:schemeClr val="tx2"/>
                </a:solidFill>
                <a:latin typeface="Arial" panose="020B0604020202020204" pitchFamily="34" charset="0"/>
              </a:rPr>
              <a:t>Hình thái cây thông mọc xen nhau trong rừng (a) và cây thông mọc riêng rẽ nơi quang đãng (b) có gì khác </a:t>
            </a:r>
            <a:r>
              <a:rPr sz="2400" b="1" dirty="0" err="1">
                <a:solidFill>
                  <a:schemeClr val="tx2"/>
                </a:solidFill>
                <a:latin typeface="Arial" panose="020B0604020202020204" pitchFamily="34" charset="0"/>
              </a:rPr>
              <a:t>nhau</a:t>
            </a:r>
            <a:r>
              <a:rPr sz="2400" b="1" dirty="0">
                <a:solidFill>
                  <a:schemeClr val="tx2"/>
                </a:solidFill>
                <a:latin typeface="Arial" panose="020B0604020202020204" pitchFamily="34" charset="0"/>
              </a:rPr>
              <a:t>?</a:t>
            </a:r>
            <a:r>
              <a:rPr lang="vi-VN" sz="2400" b="1" dirty="0">
                <a:solidFill>
                  <a:schemeClr val="tx2"/>
                </a:solidFill>
                <a:latin typeface="Arial" panose="020B0604020202020204" pitchFamily="34" charset="0"/>
              </a:rPr>
              <a:t> Hãy giải thích vì sao các cành phía dưới của cây sống trong rừng lại sớm rụng?</a:t>
            </a:r>
          </a:p>
          <a:p>
            <a:endParaRPr sz="2400" b="1" dirty="0">
              <a:solidFill>
                <a:schemeClr val="tx2"/>
              </a:solidFill>
              <a:latin typeface="Arial" panose="020B0604020202020204" pitchFamily="34" charset="0"/>
            </a:endParaRPr>
          </a:p>
        </p:txBody>
      </p:sp>
      <p:grpSp>
        <p:nvGrpSpPr>
          <p:cNvPr id="2" name="Group 7"/>
          <p:cNvGrpSpPr/>
          <p:nvPr/>
        </p:nvGrpSpPr>
        <p:grpSpPr>
          <a:xfrm>
            <a:off x="381000" y="1752600"/>
            <a:ext cx="8382000" cy="5029200"/>
            <a:chOff x="2688" y="624"/>
            <a:chExt cx="3034" cy="2535"/>
          </a:xfrm>
        </p:grpSpPr>
        <p:pic>
          <p:nvPicPr>
            <p:cNvPr id="11269" name="Picture 8"/>
            <p:cNvPicPr>
              <a:picLocks noChangeAspect="1"/>
            </p:cNvPicPr>
            <p:nvPr/>
          </p:nvPicPr>
          <p:blipFill>
            <a:blip r:embed="rId2"/>
            <a:stretch>
              <a:fillRect/>
            </a:stretch>
          </p:blipFill>
          <p:spPr>
            <a:xfrm>
              <a:off x="2688" y="624"/>
              <a:ext cx="3024" cy="2208"/>
            </a:xfrm>
            <a:prstGeom prst="rect">
              <a:avLst/>
            </a:prstGeom>
            <a:noFill/>
            <a:ln w="9525">
              <a:noFill/>
            </a:ln>
          </p:spPr>
        </p:pic>
        <p:sp>
          <p:nvSpPr>
            <p:cNvPr id="11270" name="Text Box 9"/>
            <p:cNvSpPr txBox="1"/>
            <p:nvPr/>
          </p:nvSpPr>
          <p:spPr>
            <a:xfrm>
              <a:off x="2690" y="2822"/>
              <a:ext cx="3032" cy="337"/>
            </a:xfrm>
            <a:prstGeom prst="rect">
              <a:avLst/>
            </a:prstGeom>
            <a:solidFill>
              <a:schemeClr val="bg1"/>
            </a:solidFill>
            <a:ln w="9525">
              <a:noFill/>
            </a:ln>
          </p:spPr>
          <p:txBody>
            <a:bodyPr>
              <a:spAutoFit/>
            </a:bodyPr>
            <a:lstStyle/>
            <a:p>
              <a:pPr>
                <a:spcBef>
                  <a:spcPct val="50000"/>
                </a:spcBef>
              </a:pPr>
              <a:r>
                <a:rPr b="1" dirty="0">
                  <a:latin typeface="Arial" panose="020B0604020202020204" pitchFamily="34" charset="0"/>
                </a:rPr>
                <a:t>H 42.2. Rừng thông. Cây thông mọc xen nhau trong rừng (a) và cây thông mọc riêng rẽ nơi quang đãng (b)</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73" name="Group 29"/>
          <p:cNvGraphicFramePr>
            <a:graphicFrameLocks noGrp="1"/>
          </p:cNvGraphicFramePr>
          <p:nvPr>
            <p:ph sz="half" idx="1"/>
            <p:extLst>
              <p:ext uri="{D42A27DB-BD31-4B8C-83A1-F6EECF244321}">
                <p14:modId xmlns:p14="http://schemas.microsoft.com/office/powerpoint/2010/main" val="753231677"/>
              </p:ext>
            </p:extLst>
          </p:nvPr>
        </p:nvGraphicFramePr>
        <p:xfrm>
          <a:off x="95250" y="914400"/>
          <a:ext cx="9020175" cy="5826248"/>
        </p:xfrm>
        <a:graphic>
          <a:graphicData uri="http://schemas.openxmlformats.org/drawingml/2006/table">
            <a:tbl>
              <a:tblPr/>
              <a:tblGrid>
                <a:gridCol w="1851025">
                  <a:extLst>
                    <a:ext uri="{9D8B030D-6E8A-4147-A177-3AD203B41FA5}">
                      <a16:colId xmlns:a16="http://schemas.microsoft.com/office/drawing/2014/main" val="20000"/>
                    </a:ext>
                  </a:extLst>
                </a:gridCol>
                <a:gridCol w="3497263">
                  <a:extLst>
                    <a:ext uri="{9D8B030D-6E8A-4147-A177-3AD203B41FA5}">
                      <a16:colId xmlns:a16="http://schemas.microsoft.com/office/drawing/2014/main" val="20001"/>
                    </a:ext>
                  </a:extLst>
                </a:gridCol>
                <a:gridCol w="3671887">
                  <a:extLst>
                    <a:ext uri="{9D8B030D-6E8A-4147-A177-3AD203B41FA5}">
                      <a16:colId xmlns:a16="http://schemas.microsoft.com/office/drawing/2014/main" val="20002"/>
                    </a:ext>
                  </a:extLst>
                </a:gridCol>
              </a:tblGrid>
              <a:tr h="1005787">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Những đặc điểm của cây</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nơi quang đãng</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2"/>
                          </a:solidFill>
                          <a:effectLst/>
                          <a:latin typeface="Arial" panose="020B0604020202020204" pitchFamily="34" charset="0"/>
                        </a:rPr>
                        <a:t>Khi cây sống trong bóng râm, dưới tán cây khác, trong nhà…</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012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hình thái:</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Lá</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2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Thân</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021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Đặc điểm sinh lí:</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Quang hợp</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14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sz="2200" b="1" i="0" u="none" strike="noStrike" cap="none" normalizeH="0" baseline="0">
                          <a:ln>
                            <a:noFill/>
                          </a:ln>
                          <a:solidFill>
                            <a:schemeClr val="tx2"/>
                          </a:solidFill>
                          <a:effectLst/>
                          <a:latin typeface="Arial" panose="020B0604020202020204" pitchFamily="34" charset="0"/>
                        </a:rPr>
                        <a:t>Thoát hơi nước</a:t>
                      </a: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200" b="1" i="0" u="none" strike="noStrike" cap="none" normalizeH="0" baseline="0">
                          <a:ln>
                            <a:noFill/>
                          </a:ln>
                          <a:solidFill>
                            <a:schemeClr val="tx2"/>
                          </a:solidFill>
                          <a:effectLst/>
                          <a:latin typeface="Arial" panose="020B0604020202020204" pitchFamily="34" charset="0"/>
                        </a:rPr>
                        <a:t>…..</a:t>
                      </a: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200" b="1" i="0" u="none" strike="noStrike" cap="none" normalizeH="0" baseline="0" dirty="0">
                        <a:ln>
                          <a:noFill/>
                        </a:ln>
                        <a:solidFill>
                          <a:schemeClr val="tx2"/>
                        </a:solidFill>
                        <a:effectLst/>
                        <a:latin typeface="Arial" panose="020B0604020202020204" pitchFamily="34" charset="0"/>
                      </a:endParaRPr>
                    </a:p>
                  </a:txBody>
                  <a:tcPr marT="45710" marB="45710"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82965" name="Text Box 21"/>
          <p:cNvSpPr txBox="1"/>
          <p:nvPr/>
        </p:nvSpPr>
        <p:spPr>
          <a:xfrm>
            <a:off x="1981200" y="2438400"/>
            <a:ext cx="3505200" cy="1600200"/>
          </a:xfrm>
          <a:prstGeom prst="rect">
            <a:avLst/>
          </a:prstGeom>
          <a:noFill/>
          <a:ln w="9525">
            <a:noFill/>
          </a:ln>
        </p:spPr>
        <p:txBody>
          <a:bodyPr>
            <a:spAutoFit/>
          </a:bodyPr>
          <a:lstStyle/>
          <a:p>
            <a:pPr eaLnBrk="1" hangingPunct="1">
              <a:spcBef>
                <a:spcPct val="20000"/>
              </a:spcBef>
              <a:buChar char="-"/>
            </a:pPr>
            <a:r>
              <a:rPr sz="2200" b="1" dirty="0">
                <a:solidFill>
                  <a:schemeClr val="tx2"/>
                </a:solidFill>
                <a:latin typeface="Arial" panose="020B0604020202020204" pitchFamily="34" charset="0"/>
              </a:rPr>
              <a:t> Phiến lá </a:t>
            </a:r>
            <a:r>
              <a:rPr sz="2200" b="1" u="sng" dirty="0">
                <a:solidFill>
                  <a:schemeClr val="tx2"/>
                </a:solidFill>
                <a:latin typeface="Arial" panose="020B0604020202020204" pitchFamily="34" charset="0"/>
              </a:rPr>
              <a:t>nhỏ, hẹp</a:t>
            </a:r>
            <a:r>
              <a:rPr sz="2200" b="1" dirty="0">
                <a:solidFill>
                  <a:schemeClr val="tx2"/>
                </a:solidFill>
                <a:latin typeface="Arial" panose="020B0604020202020204" pitchFamily="34" charset="0"/>
              </a:rPr>
              <a:t>, màu  </a:t>
            </a:r>
            <a:r>
              <a:rPr sz="2200" b="1" u="sng" dirty="0">
                <a:solidFill>
                  <a:schemeClr val="tx2"/>
                </a:solidFill>
                <a:latin typeface="Arial" panose="020B0604020202020204" pitchFamily="34" charset="0"/>
              </a:rPr>
              <a:t>xanh nhạt</a:t>
            </a:r>
            <a:r>
              <a:rPr sz="2200" b="1" dirty="0">
                <a:solidFill>
                  <a:schemeClr val="tx2"/>
                </a:solidFill>
                <a:latin typeface="Arial" panose="020B0604020202020204" pitchFamily="34" charset="0"/>
              </a:rPr>
              <a:t>.</a:t>
            </a:r>
          </a:p>
          <a:p>
            <a:pPr eaLnBrk="1" hangingPunct="1">
              <a:spcBef>
                <a:spcPct val="50000"/>
              </a:spcBef>
            </a:pPr>
            <a:r>
              <a:rPr sz="2200" b="1" dirty="0">
                <a:solidFill>
                  <a:schemeClr val="tx2"/>
                </a:solidFill>
                <a:latin typeface="Arial" panose="020B0604020202020204" pitchFamily="34" charset="0"/>
              </a:rPr>
              <a:t>- Thân cây thấp số cành nhiều.</a:t>
            </a:r>
          </a:p>
        </p:txBody>
      </p:sp>
      <p:sp>
        <p:nvSpPr>
          <p:cNvPr id="82966" name="Text Box 22"/>
          <p:cNvSpPr txBox="1"/>
          <p:nvPr/>
        </p:nvSpPr>
        <p:spPr>
          <a:xfrm>
            <a:off x="5410200" y="2438400"/>
            <a:ext cx="3810000" cy="1107996"/>
          </a:xfrm>
          <a:prstGeom prst="rect">
            <a:avLst/>
          </a:prstGeom>
          <a:noFill/>
          <a:ln w="9525">
            <a:noFill/>
          </a:ln>
        </p:spPr>
        <p:txBody>
          <a:bodyPr>
            <a:spAutoFit/>
          </a:bodyPr>
          <a:lstStyle/>
          <a:p>
            <a:pPr eaLnBrk="1" hangingPunct="1">
              <a:buChar char="-"/>
            </a:pPr>
            <a:r>
              <a:rPr sz="2200" b="1" dirty="0">
                <a:solidFill>
                  <a:schemeClr val="tx2"/>
                </a:solidFill>
                <a:latin typeface="Arial" panose="020B0604020202020204" pitchFamily="34" charset="0"/>
              </a:rPr>
              <a:t> </a:t>
            </a:r>
            <a:r>
              <a:rPr lang="en-US" sz="2200" b="1" dirty="0" err="1">
                <a:solidFill>
                  <a:schemeClr val="tx2"/>
                </a:solidFill>
                <a:latin typeface="Arial" panose="020B0604020202020204" pitchFamily="34" charset="0"/>
              </a:rPr>
              <a:t>phiến</a:t>
            </a:r>
            <a:r>
              <a:rPr lang="en-US" sz="2200" b="1" dirty="0">
                <a:solidFill>
                  <a:schemeClr val="tx2"/>
                </a:solidFill>
                <a:latin typeface="Arial" panose="020B0604020202020204" pitchFamily="34" charset="0"/>
              </a:rPr>
              <a:t> </a:t>
            </a:r>
            <a:r>
              <a:rPr lang="en-US" sz="2200" b="1" dirty="0" err="1">
                <a:solidFill>
                  <a:schemeClr val="tx2"/>
                </a:solidFill>
                <a:latin typeface="Arial" panose="020B0604020202020204" pitchFamily="34" charset="0"/>
              </a:rPr>
              <a:t>lá</a:t>
            </a:r>
            <a:r>
              <a:rPr lang="en-US" sz="2200" b="1" dirty="0">
                <a:solidFill>
                  <a:schemeClr val="tx2"/>
                </a:solidFill>
                <a:latin typeface="Arial" panose="020B0604020202020204" pitchFamily="34" charset="0"/>
              </a:rPr>
              <a:t> to, </a:t>
            </a:r>
            <a:r>
              <a:rPr lang="en-US" sz="2200" b="1" dirty="0" err="1">
                <a:solidFill>
                  <a:schemeClr val="tx2"/>
                </a:solidFill>
                <a:latin typeface="Arial" panose="020B0604020202020204" pitchFamily="34" charset="0"/>
              </a:rPr>
              <a:t>cành</a:t>
            </a:r>
            <a:r>
              <a:rPr lang="en-US" sz="2200" b="1" dirty="0">
                <a:solidFill>
                  <a:schemeClr val="tx2"/>
                </a:solidFill>
                <a:latin typeface="Arial" panose="020B0604020202020204" pitchFamily="34" charset="0"/>
              </a:rPr>
              <a:t> </a:t>
            </a:r>
            <a:r>
              <a:rPr lang="en-US" sz="2200" b="1" dirty="0" err="1">
                <a:solidFill>
                  <a:schemeClr val="tx2"/>
                </a:solidFill>
                <a:latin typeface="Arial" panose="020B0604020202020204" pitchFamily="34" charset="0"/>
              </a:rPr>
              <a:t>tập</a:t>
            </a:r>
            <a:r>
              <a:rPr lang="en-US" sz="2200" b="1" dirty="0">
                <a:solidFill>
                  <a:schemeClr val="tx2"/>
                </a:solidFill>
                <a:latin typeface="Arial" panose="020B0604020202020204" pitchFamily="34" charset="0"/>
              </a:rPr>
              <a:t> </a:t>
            </a:r>
            <a:r>
              <a:rPr lang="en-US" sz="2200" b="1" dirty="0" err="1">
                <a:solidFill>
                  <a:schemeClr val="tx2"/>
                </a:solidFill>
                <a:latin typeface="Arial" panose="020B0604020202020204" pitchFamily="34" charset="0"/>
              </a:rPr>
              <a:t>trung</a:t>
            </a:r>
            <a:r>
              <a:rPr lang="en-US" sz="2200" b="1" dirty="0">
                <a:solidFill>
                  <a:schemeClr val="tx2"/>
                </a:solidFill>
                <a:latin typeface="Arial" panose="020B0604020202020204" pitchFamily="34" charset="0"/>
              </a:rPr>
              <a:t> ở </a:t>
            </a:r>
            <a:r>
              <a:rPr lang="en-US" sz="2200" b="1" dirty="0" err="1">
                <a:solidFill>
                  <a:schemeClr val="tx2"/>
                </a:solidFill>
                <a:latin typeface="Arial" panose="020B0604020202020204" pitchFamily="34" charset="0"/>
              </a:rPr>
              <a:t>ngọn</a:t>
            </a:r>
            <a:r>
              <a:rPr lang="en-US" sz="2200" b="1" dirty="0">
                <a:solidFill>
                  <a:schemeClr val="tx2"/>
                </a:solidFill>
                <a:latin typeface="Arial" panose="020B0604020202020204" pitchFamily="34" charset="0"/>
              </a:rPr>
              <a:t>.</a:t>
            </a:r>
            <a:endParaRPr sz="2200" b="1" u="sng" dirty="0">
              <a:solidFill>
                <a:schemeClr val="tx2"/>
              </a:solidFill>
              <a:latin typeface="Arial" panose="020B0604020202020204" pitchFamily="34" charset="0"/>
            </a:endParaRPr>
          </a:p>
          <a:p>
            <a:pPr eaLnBrk="1" hangingPunct="1"/>
            <a:r>
              <a:rPr sz="2200" b="1" dirty="0">
                <a:solidFill>
                  <a:schemeClr val="tx2"/>
                </a:solidFill>
                <a:latin typeface="Arial" panose="020B0604020202020204" pitchFamily="34" charset="0"/>
              </a:rPr>
              <a:t>- </a:t>
            </a:r>
            <a:r>
              <a:rPr lang="en-US" sz="2200" b="1" dirty="0" err="1">
                <a:solidFill>
                  <a:schemeClr val="tx2"/>
                </a:solidFill>
              </a:rPr>
              <a:t>Thân</a:t>
            </a:r>
            <a:r>
              <a:rPr lang="en-US" sz="2200" b="1" dirty="0">
                <a:solidFill>
                  <a:schemeClr val="tx2"/>
                </a:solidFill>
              </a:rPr>
              <a:t> </a:t>
            </a:r>
            <a:r>
              <a:rPr lang="en-US" sz="2200" b="1" dirty="0" err="1">
                <a:solidFill>
                  <a:schemeClr val="tx2"/>
                </a:solidFill>
              </a:rPr>
              <a:t>cây</a:t>
            </a:r>
            <a:r>
              <a:rPr lang="en-US" sz="2200" b="1" dirty="0">
                <a:solidFill>
                  <a:schemeClr val="tx2"/>
                </a:solidFill>
              </a:rPr>
              <a:t> </a:t>
            </a:r>
            <a:r>
              <a:rPr lang="en-US" sz="2200" b="1" dirty="0" err="1">
                <a:solidFill>
                  <a:schemeClr val="tx2"/>
                </a:solidFill>
              </a:rPr>
              <a:t>vươn</a:t>
            </a:r>
            <a:r>
              <a:rPr lang="en-US" sz="2200" b="1" dirty="0">
                <a:solidFill>
                  <a:schemeClr val="tx2"/>
                </a:solidFill>
              </a:rPr>
              <a:t> </a:t>
            </a:r>
            <a:r>
              <a:rPr lang="en-US" sz="2200" b="1" dirty="0" err="1">
                <a:solidFill>
                  <a:schemeClr val="tx2"/>
                </a:solidFill>
              </a:rPr>
              <a:t>cao</a:t>
            </a:r>
            <a:r>
              <a:rPr sz="2200" b="1" dirty="0">
                <a:solidFill>
                  <a:schemeClr val="tx2"/>
                </a:solidFill>
                <a:latin typeface="Arial" panose="020B0604020202020204" pitchFamily="34" charset="0"/>
              </a:rPr>
              <a:t>.</a:t>
            </a:r>
          </a:p>
        </p:txBody>
      </p:sp>
      <p:sp>
        <p:nvSpPr>
          <p:cNvPr id="82967" name="Rectangle 23"/>
          <p:cNvSpPr/>
          <p:nvPr/>
        </p:nvSpPr>
        <p:spPr>
          <a:xfrm>
            <a:off x="1981200" y="4495800"/>
            <a:ext cx="3581400" cy="1954381"/>
          </a:xfrm>
          <a:prstGeom prst="rect">
            <a:avLst/>
          </a:prstGeom>
          <a:noFill/>
          <a:ln w="9525">
            <a:noFill/>
          </a:ln>
        </p:spPr>
        <p:txBody>
          <a:bodyPr>
            <a:spAutoFit/>
          </a:bodyPr>
          <a:lstStyle/>
          <a:p>
            <a:pPr eaLnBrk="1" hangingPunct="1">
              <a:spcBef>
                <a:spcPct val="50000"/>
              </a:spcBef>
              <a:buChar char="-"/>
            </a:pPr>
            <a:r>
              <a:rPr sz="2200" b="1" dirty="0">
                <a:solidFill>
                  <a:schemeClr val="tx2"/>
                </a:solidFill>
                <a:latin typeface="Arial" panose="020B0604020202020204" pitchFamily="34" charset="0"/>
              </a:rPr>
              <a:t>Cường độ quang hợp </a:t>
            </a:r>
            <a:r>
              <a:rPr sz="2200" b="1" u="sng" dirty="0">
                <a:solidFill>
                  <a:schemeClr val="tx2"/>
                </a:solidFill>
                <a:latin typeface="Arial" panose="020B0604020202020204" pitchFamily="34" charset="0"/>
              </a:rPr>
              <a:t>cao</a:t>
            </a:r>
            <a:r>
              <a:rPr sz="2200" b="1" dirty="0">
                <a:solidFill>
                  <a:schemeClr val="tx2"/>
                </a:solidFill>
                <a:latin typeface="Arial" panose="020B0604020202020204" pitchFamily="34" charset="0"/>
              </a:rPr>
              <a:t> trong điều kiện ánh sáng mạnh. </a:t>
            </a:r>
          </a:p>
          <a:p>
            <a:pPr eaLnBrk="1" hangingPunct="1">
              <a:spcBef>
                <a:spcPct val="50000"/>
              </a:spcBef>
              <a:buChar char="-"/>
            </a:pPr>
            <a:r>
              <a:rPr sz="2200" b="1" dirty="0">
                <a:solidFill>
                  <a:schemeClr val="tx2"/>
                </a:solidFill>
                <a:latin typeface="Arial" panose="020B0604020202020204" pitchFamily="34" charset="0"/>
              </a:rPr>
              <a:t>Cây điều tiết thoát hơi nước </a:t>
            </a:r>
            <a:r>
              <a:rPr sz="2200" b="1" u="sng" dirty="0">
                <a:solidFill>
                  <a:schemeClr val="tx2"/>
                </a:solidFill>
                <a:latin typeface="Arial" panose="020B0604020202020204" pitchFamily="34" charset="0"/>
              </a:rPr>
              <a:t>linh hoạt</a:t>
            </a:r>
            <a:r>
              <a:rPr sz="2200" b="1" dirty="0">
                <a:solidFill>
                  <a:schemeClr val="tx2"/>
                </a:solidFill>
                <a:latin typeface="Arial" panose="020B0604020202020204" pitchFamily="34" charset="0"/>
              </a:rPr>
              <a:t>.</a:t>
            </a:r>
          </a:p>
        </p:txBody>
      </p:sp>
      <p:sp>
        <p:nvSpPr>
          <p:cNvPr id="82968" name="Text Box 24"/>
          <p:cNvSpPr txBox="1"/>
          <p:nvPr/>
        </p:nvSpPr>
        <p:spPr>
          <a:xfrm>
            <a:off x="5410200" y="4267200"/>
            <a:ext cx="3733800" cy="2516073"/>
          </a:xfrm>
          <a:prstGeom prst="rect">
            <a:avLst/>
          </a:prstGeom>
          <a:noFill/>
          <a:ln w="9525">
            <a:noFill/>
          </a:ln>
        </p:spPr>
        <p:txBody>
          <a:bodyPr>
            <a:spAutoFit/>
          </a:bodyPr>
          <a:lstStyle/>
          <a:p>
            <a:pPr eaLnBrk="1" hangingPunct="1">
              <a:spcBef>
                <a:spcPct val="50000"/>
              </a:spcBef>
              <a:buChar char="-"/>
            </a:pPr>
            <a:r>
              <a:rPr sz="2100" b="1" dirty="0">
                <a:solidFill>
                  <a:schemeClr val="tx2"/>
                </a:solidFill>
                <a:latin typeface="Arial" panose="020B0604020202020204" pitchFamily="34" charset="0"/>
              </a:rPr>
              <a:t>Có  khả   năng   quang hợp trong  điều kiện ánh sáng yếu,   quang   hợp  </a:t>
            </a:r>
            <a:r>
              <a:rPr sz="2100" b="1" u="sng" dirty="0">
                <a:solidFill>
                  <a:schemeClr val="tx2"/>
                </a:solidFill>
                <a:latin typeface="Arial" panose="020B0604020202020204" pitchFamily="34" charset="0"/>
              </a:rPr>
              <a:t>yếu </a:t>
            </a:r>
            <a:r>
              <a:rPr sz="2100" b="1" dirty="0">
                <a:solidFill>
                  <a:schemeClr val="tx2"/>
                </a:solidFill>
                <a:latin typeface="Arial" panose="020B0604020202020204" pitchFamily="34" charset="0"/>
              </a:rPr>
              <a:t>  trong điều  </a:t>
            </a:r>
            <a:r>
              <a:rPr sz="2100" b="1" dirty="0" err="1">
                <a:solidFill>
                  <a:schemeClr val="tx2"/>
                </a:solidFill>
                <a:latin typeface="Arial" panose="020B0604020202020204" pitchFamily="34" charset="0"/>
              </a:rPr>
              <a:t>kiện</a:t>
            </a:r>
            <a:r>
              <a:rPr sz="2100" b="1" dirty="0">
                <a:solidFill>
                  <a:schemeClr val="tx2"/>
                </a:solidFill>
                <a:latin typeface="Arial" panose="020B0604020202020204" pitchFamily="34" charset="0"/>
              </a:rPr>
              <a:t>  </a:t>
            </a:r>
            <a:r>
              <a:rPr sz="2100" b="1" dirty="0" err="1">
                <a:solidFill>
                  <a:schemeClr val="tx2"/>
                </a:solidFill>
                <a:latin typeface="Arial" panose="020B0604020202020204" pitchFamily="34" charset="0"/>
              </a:rPr>
              <a:t>ánh</a:t>
            </a:r>
            <a:r>
              <a:rPr lang="en-US" sz="2100" b="1" dirty="0">
                <a:solidFill>
                  <a:schemeClr val="tx2"/>
                </a:solidFill>
              </a:rPr>
              <a:t> </a:t>
            </a:r>
            <a:r>
              <a:rPr lang="en-US" sz="2100" b="1" dirty="0" err="1">
                <a:solidFill>
                  <a:schemeClr val="tx2"/>
                </a:solidFill>
              </a:rPr>
              <a:t>sáng</a:t>
            </a:r>
            <a:r>
              <a:rPr lang="en-US" sz="2100" b="1" dirty="0">
                <a:solidFill>
                  <a:schemeClr val="tx2"/>
                </a:solidFill>
              </a:rPr>
              <a:t> </a:t>
            </a:r>
            <a:r>
              <a:rPr lang="en-US" sz="2100" b="1" dirty="0" err="1">
                <a:solidFill>
                  <a:schemeClr val="tx2"/>
                </a:solidFill>
              </a:rPr>
              <a:t>yếu</a:t>
            </a:r>
            <a:endParaRPr sz="2100" b="1" dirty="0">
              <a:solidFill>
                <a:schemeClr val="tx2"/>
              </a:solidFill>
              <a:latin typeface="Arial" panose="020B0604020202020204" pitchFamily="34" charset="0"/>
            </a:endParaRPr>
          </a:p>
          <a:p>
            <a:pPr eaLnBrk="1" hangingPunct="1">
              <a:spcBef>
                <a:spcPct val="50000"/>
              </a:spcBef>
              <a:buChar char="-"/>
            </a:pPr>
            <a:r>
              <a:rPr sz="2100" b="1" dirty="0">
                <a:solidFill>
                  <a:schemeClr val="tx2"/>
                </a:solidFill>
                <a:latin typeface="Arial" panose="020B0604020202020204" pitchFamily="34" charset="0"/>
              </a:rPr>
              <a:t>Cây điều tiết thoát hơi nước </a:t>
            </a:r>
            <a:r>
              <a:rPr sz="2100" b="1" u="sng" dirty="0">
                <a:solidFill>
                  <a:schemeClr val="tx2"/>
                </a:solidFill>
                <a:latin typeface="Arial" panose="020B0604020202020204" pitchFamily="34" charset="0"/>
              </a:rPr>
              <a:t>kém</a:t>
            </a:r>
            <a:r>
              <a:rPr sz="2100" b="1" dirty="0">
                <a:solidFill>
                  <a:schemeClr val="tx2"/>
                </a:solidFill>
                <a:latin typeface="Arial" panose="020B0604020202020204" pitchFamily="34" charset="0"/>
              </a:rPr>
              <a:t>.</a:t>
            </a:r>
          </a:p>
        </p:txBody>
      </p:sp>
      <p:sp>
        <p:nvSpPr>
          <p:cNvPr id="14360" name="AutoShape 25">
            <a:hlinkClick r:id="rId2" action="ppaction://hlinksldjump"/>
          </p:cNvPr>
          <p:cNvSpPr/>
          <p:nvPr/>
        </p:nvSpPr>
        <p:spPr>
          <a:xfrm>
            <a:off x="8686800" y="6553200"/>
            <a:ext cx="457200" cy="304800"/>
          </a:xfrm>
          <a:prstGeom prst="actionButtonForwardNext">
            <a:avLst/>
          </a:prstGeom>
          <a:solidFill>
            <a:schemeClr val="accent1"/>
          </a:solidFill>
          <a:ln w="9525">
            <a:noFill/>
          </a:ln>
        </p:spPr>
        <p:txBody>
          <a:bodyPr wrap="none" anchor="ctr"/>
          <a:lstStyle/>
          <a:p>
            <a:endParaRPr lang="vi-VN" altLang="x-none" dirty="0">
              <a:latin typeface="Arial" panose="020B0604020202020204" pitchFamily="34" charset="0"/>
            </a:endParaRPr>
          </a:p>
        </p:txBody>
      </p:sp>
      <p:sp>
        <p:nvSpPr>
          <p:cNvPr id="82970" name="Text Box 26"/>
          <p:cNvSpPr txBox="1"/>
          <p:nvPr/>
        </p:nvSpPr>
        <p:spPr>
          <a:xfrm>
            <a:off x="103188" y="228600"/>
            <a:ext cx="9144000" cy="457200"/>
          </a:xfrm>
          <a:prstGeom prst="rect">
            <a:avLst/>
          </a:prstGeom>
          <a:noFill/>
          <a:ln w="9525">
            <a:noFill/>
          </a:ln>
        </p:spPr>
        <p:txBody>
          <a:bodyPr>
            <a:spAutoFit/>
          </a:bodyPr>
          <a:lstStyle/>
          <a:p>
            <a:pPr>
              <a:spcBef>
                <a:spcPct val="50000"/>
              </a:spcBef>
            </a:pPr>
            <a:r>
              <a:rPr sz="2400" b="1" dirty="0">
                <a:solidFill>
                  <a:schemeClr val="tx2"/>
                </a:solidFill>
                <a:latin typeface="Arial" panose="020B0604020202020204" pitchFamily="34" charset="0"/>
              </a:rPr>
              <a:t>Ánh sáng ảnh hưởng những đặc điểm nào của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65">
                                            <p:txEl>
                                              <p:pRg st="0" end="0"/>
                                            </p:txEl>
                                          </p:spTgt>
                                        </p:tgtEl>
                                        <p:attrNameLst>
                                          <p:attrName>style.visibility</p:attrName>
                                        </p:attrNameLst>
                                      </p:cBhvr>
                                      <p:to>
                                        <p:strVal val="visible"/>
                                      </p:to>
                                    </p:set>
                                    <p:anim calcmode="lin" valueType="num">
                                      <p:cBhvr additive="base">
                                        <p:cTn id="7" dur="500" fill="hold"/>
                                        <p:tgtEl>
                                          <p:spTgt spid="829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66">
                                            <p:txEl>
                                              <p:pRg st="0" end="0"/>
                                            </p:txEl>
                                          </p:spTgt>
                                        </p:tgtEl>
                                        <p:attrNameLst>
                                          <p:attrName>style.visibility</p:attrName>
                                        </p:attrNameLst>
                                      </p:cBhvr>
                                      <p:to>
                                        <p:strVal val="visible"/>
                                      </p:to>
                                    </p:set>
                                    <p:anim calcmode="lin" valueType="num">
                                      <p:cBhvr additive="base">
                                        <p:cTn id="13" dur="500" fill="hold"/>
                                        <p:tgtEl>
                                          <p:spTgt spid="829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65">
                                            <p:txEl>
                                              <p:pRg st="1" end="1"/>
                                            </p:txEl>
                                          </p:spTgt>
                                        </p:tgtEl>
                                        <p:attrNameLst>
                                          <p:attrName>style.visibility</p:attrName>
                                        </p:attrNameLst>
                                      </p:cBhvr>
                                      <p:to>
                                        <p:strVal val="visible"/>
                                      </p:to>
                                    </p:set>
                                    <p:anim calcmode="lin" valueType="num">
                                      <p:cBhvr additive="base">
                                        <p:cTn id="19" dur="500" fill="hold"/>
                                        <p:tgtEl>
                                          <p:spTgt spid="829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66">
                                            <p:txEl>
                                              <p:pRg st="1" end="1"/>
                                            </p:txEl>
                                          </p:spTgt>
                                        </p:tgtEl>
                                        <p:attrNameLst>
                                          <p:attrName>style.visibility</p:attrName>
                                        </p:attrNameLst>
                                      </p:cBhvr>
                                      <p:to>
                                        <p:strVal val="visible"/>
                                      </p:to>
                                    </p:set>
                                    <p:anim calcmode="lin" valueType="num">
                                      <p:cBhvr additive="base">
                                        <p:cTn id="25" dur="500" fill="hold"/>
                                        <p:tgtEl>
                                          <p:spTgt spid="8296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967">
                                            <p:txEl>
                                              <p:pRg st="0" end="0"/>
                                            </p:txEl>
                                          </p:spTgt>
                                        </p:tgtEl>
                                        <p:attrNameLst>
                                          <p:attrName>style.visibility</p:attrName>
                                        </p:attrNameLst>
                                      </p:cBhvr>
                                      <p:to>
                                        <p:strVal val="visible"/>
                                      </p:to>
                                    </p:set>
                                    <p:animEffect transition="in" filter="box(in)">
                                      <p:cBhvr>
                                        <p:cTn id="31" dur="500"/>
                                        <p:tgtEl>
                                          <p:spTgt spid="8296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968">
                                            <p:txEl>
                                              <p:pRg st="0" end="0"/>
                                            </p:txEl>
                                          </p:spTgt>
                                        </p:tgtEl>
                                        <p:attrNameLst>
                                          <p:attrName>style.visibility</p:attrName>
                                        </p:attrNameLst>
                                      </p:cBhvr>
                                      <p:to>
                                        <p:strVal val="visible"/>
                                      </p:to>
                                    </p:set>
                                    <p:animEffect transition="in" filter="box(in)">
                                      <p:cBhvr>
                                        <p:cTn id="36" dur="500"/>
                                        <p:tgtEl>
                                          <p:spTgt spid="8296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82967">
                                            <p:txEl>
                                              <p:pRg st="1" end="1"/>
                                            </p:txEl>
                                          </p:spTgt>
                                        </p:tgtEl>
                                        <p:attrNameLst>
                                          <p:attrName>style.visibility</p:attrName>
                                        </p:attrNameLst>
                                      </p:cBhvr>
                                      <p:to>
                                        <p:strVal val="visible"/>
                                      </p:to>
                                    </p:set>
                                    <p:animEffect transition="in" filter="box(in)">
                                      <p:cBhvr>
                                        <p:cTn id="41" dur="500"/>
                                        <p:tgtEl>
                                          <p:spTgt spid="8296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82968">
                                            <p:txEl>
                                              <p:pRg st="1" end="1"/>
                                            </p:txEl>
                                          </p:spTgt>
                                        </p:tgtEl>
                                        <p:attrNameLst>
                                          <p:attrName>style.visibility</p:attrName>
                                        </p:attrNameLst>
                                      </p:cBhvr>
                                      <p:to>
                                        <p:strVal val="visible"/>
                                      </p:to>
                                    </p:set>
                                    <p:animEffect transition="in" filter="box(in)">
                                      <p:cBhvr>
                                        <p:cTn id="46" dur="500"/>
                                        <p:tgtEl>
                                          <p:spTgt spid="82968">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82970"/>
                                        </p:tgtEl>
                                        <p:attrNameLst>
                                          <p:attrName>style.visibility</p:attrName>
                                        </p:attrNameLst>
                                      </p:cBhvr>
                                      <p:to>
                                        <p:strVal val="visible"/>
                                      </p:to>
                                    </p:set>
                                    <p:animEffect transition="in" filter="diamond(in)">
                                      <p:cBhvr>
                                        <p:cTn id="51" dur="2000"/>
                                        <p:tgtEl>
                                          <p:spTgt spid="82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6738AA9-4A0B-4E87-BF1A-A7B49F23BEBD}"/>
              </a:ext>
            </a:extLst>
          </p:cNvPr>
          <p:cNvSpPr>
            <a:spLocks noGrp="1" noChangeArrowheads="1"/>
          </p:cNvSpPr>
          <p:nvPr>
            <p:ph type="title"/>
          </p:nvPr>
        </p:nvSpPr>
        <p:spPr>
          <a:xfrm>
            <a:off x="457200" y="0"/>
            <a:ext cx="8229600" cy="1143000"/>
          </a:xfrm>
        </p:spPr>
        <p:txBody>
          <a:bodyPr/>
          <a:lstStyle/>
          <a:p>
            <a:pPr eaLnBrk="1" hangingPunct="1"/>
            <a:r>
              <a:rPr lang="en-US" altLang="en-US" sz="2400" b="1" u="sng" dirty="0">
                <a:solidFill>
                  <a:srgbClr val="FF0000"/>
                </a:solidFill>
                <a:latin typeface="Arial" panose="020B0604020202020204" pitchFamily="34" charset="0"/>
                <a:cs typeface="Arial" panose="020B0604020202020204" pitchFamily="34" charset="0"/>
              </a:rPr>
              <a:t>TIẾT42</a:t>
            </a:r>
            <a:r>
              <a:rPr lang="en-US" altLang="en-US" sz="2400" b="1" dirty="0">
                <a:solidFill>
                  <a:srgbClr val="FF0000"/>
                </a:solidFill>
                <a:latin typeface="Arial" panose="020B0604020202020204" pitchFamily="34" charset="0"/>
                <a:cs typeface="Arial" panose="020B0604020202020204" pitchFamily="34" charset="0"/>
              </a:rPr>
              <a:t>: ẢNH HƯỞNG CỦA ÁNH SÁNG LÊN ĐỜI SỐNG SINH VẬT</a:t>
            </a:r>
          </a:p>
        </p:txBody>
      </p:sp>
      <p:sp>
        <p:nvSpPr>
          <p:cNvPr id="14339" name="Rectangle 5">
            <a:extLst>
              <a:ext uri="{FF2B5EF4-FFF2-40B4-BE49-F238E27FC236}">
                <a16:creationId xmlns:a16="http://schemas.microsoft.com/office/drawing/2014/main" id="{F455D262-B967-4210-B939-339E229E4E3C}"/>
              </a:ext>
            </a:extLst>
          </p:cNvPr>
          <p:cNvSpPr>
            <a:spLocks noGrp="1" noChangeArrowheads="1"/>
          </p:cNvSpPr>
          <p:nvPr>
            <p:ph type="body" sz="half" idx="1"/>
          </p:nvPr>
        </p:nvSpPr>
        <p:spPr>
          <a:xfrm>
            <a:off x="0" y="1143000"/>
            <a:ext cx="4419600" cy="4525963"/>
          </a:xfrm>
        </p:spPr>
        <p:txBody>
          <a:bodyPr/>
          <a:lstStyle/>
          <a:p>
            <a:pPr algn="ctr" eaLnBrk="1" hangingPunct="1">
              <a:buFontTx/>
              <a:buNone/>
            </a:pPr>
            <a:r>
              <a:rPr lang="en-US" altLang="en-US" sz="2400" b="1">
                <a:solidFill>
                  <a:srgbClr val="0000CC"/>
                </a:solidFill>
                <a:latin typeface="Arial" panose="020B0604020202020204" pitchFamily="34" charset="0"/>
                <a:cs typeface="Arial" panose="020B0604020202020204" pitchFamily="34" charset="0"/>
              </a:rPr>
              <a:t>I. Ảnh hưởng của ánh sáng lên đời sống thực vật</a:t>
            </a:r>
          </a:p>
        </p:txBody>
      </p:sp>
      <p:sp>
        <p:nvSpPr>
          <p:cNvPr id="14340" name="Rectangle 9">
            <a:extLst>
              <a:ext uri="{FF2B5EF4-FFF2-40B4-BE49-F238E27FC236}">
                <a16:creationId xmlns:a16="http://schemas.microsoft.com/office/drawing/2014/main" id="{85F51962-40DD-405F-8523-939DEDEEDE90}"/>
              </a:ext>
            </a:extLst>
          </p:cNvPr>
          <p:cNvSpPr>
            <a:spLocks noChangeArrowheads="1"/>
          </p:cNvSpPr>
          <p:nvPr/>
        </p:nvSpPr>
        <p:spPr bwMode="auto">
          <a:xfrm>
            <a:off x="0" y="2209800"/>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Ánh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sáng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ảnh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hưởng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hình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sinh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thực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vật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như</a:t>
            </a:r>
            <a:r>
              <a:rPr lang="en-US" altLang="en-US" sz="2800" dirty="0">
                <a:latin typeface="Arial" panose="020B0604020202020204" pitchFamily="34" charset="0"/>
                <a:cs typeface="Arial" panose="020B0604020202020204" pitchFamily="34" charset="0"/>
              </a:rPr>
              <a:t>: Quang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Hô</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hấp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thoát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nước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của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cây</a:t>
            </a:r>
            <a:r>
              <a:rPr lang="en-US" altLang="en-US" sz="2800" dirty="0">
                <a:latin typeface="Arial" panose="020B0604020202020204" pitchFamily="34" charset="0"/>
                <a:cs typeface="Arial" panose="020B0604020202020204" pitchFamily="34" charset="0"/>
              </a:rPr>
              <a:t>.</a:t>
            </a:r>
          </a:p>
        </p:txBody>
      </p:sp>
      <p:sp>
        <p:nvSpPr>
          <p:cNvPr id="14347" name="Text Box 16">
            <a:extLst>
              <a:ext uri="{FF2B5EF4-FFF2-40B4-BE49-F238E27FC236}">
                <a16:creationId xmlns:a16="http://schemas.microsoft.com/office/drawing/2014/main" id="{46DD6F3C-457F-4FDC-94D8-C20A9C5DCDE2}"/>
              </a:ext>
            </a:extLst>
          </p:cNvPr>
          <p:cNvSpPr txBox="1">
            <a:spLocks noChangeArrowheads="1"/>
          </p:cNvSpPr>
          <p:nvPr/>
        </p:nvSpPr>
        <p:spPr bwMode="auto">
          <a:xfrm>
            <a:off x="0" y="1752600"/>
            <a:ext cx="60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5400" b="1">
                <a:solidFill>
                  <a:schemeClr val="hlink"/>
                </a:solidFill>
                <a:sym typeface="Wingdings" panose="05000000000000000000" pitchFamily="2" charset="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3"/>
          <p:cNvSpPr txBox="1"/>
          <p:nvPr/>
        </p:nvSpPr>
        <p:spPr>
          <a:xfrm>
            <a:off x="-33337" y="-73025"/>
            <a:ext cx="2014537" cy="457200"/>
          </a:xfrm>
          <a:prstGeom prst="rect">
            <a:avLst/>
          </a:prstGeom>
          <a:noFill/>
          <a:ln w="9525">
            <a:noFill/>
          </a:ln>
        </p:spPr>
        <p:txBody>
          <a:bodyPr wrap="none">
            <a:spAutoFit/>
          </a:bodyPr>
          <a:lstStyle/>
          <a:p>
            <a:pPr algn="ctr"/>
            <a:r>
              <a:rPr sz="2400" b="1" u="sng" dirty="0">
                <a:solidFill>
                  <a:schemeClr val="tx2"/>
                </a:solidFill>
                <a:latin typeface="Arial" panose="020B0604020202020204" pitchFamily="34" charset="0"/>
              </a:rPr>
              <a:t>Cây ưa sáng</a:t>
            </a:r>
            <a:endParaRPr sz="2400" b="1" dirty="0">
              <a:solidFill>
                <a:schemeClr val="tx2"/>
              </a:solidFill>
              <a:latin typeface="Arial" panose="020B0604020202020204" pitchFamily="34" charset="0"/>
            </a:endParaRPr>
          </a:p>
        </p:txBody>
      </p:sp>
      <p:grpSp>
        <p:nvGrpSpPr>
          <p:cNvPr id="2" name="Group 19"/>
          <p:cNvGrpSpPr/>
          <p:nvPr/>
        </p:nvGrpSpPr>
        <p:grpSpPr>
          <a:xfrm>
            <a:off x="76200" y="457200"/>
            <a:ext cx="4114800" cy="3048000"/>
            <a:chOff x="48" y="288"/>
            <a:chExt cx="2592" cy="1920"/>
          </a:xfrm>
        </p:grpSpPr>
        <p:pic>
          <p:nvPicPr>
            <p:cNvPr id="16397" name="Picture 14" descr="thông"/>
            <p:cNvPicPr>
              <a:picLocks noChangeAspect="1"/>
            </p:cNvPicPr>
            <p:nvPr/>
          </p:nvPicPr>
          <p:blipFill>
            <a:blip r:embed="rId2"/>
            <a:stretch>
              <a:fillRect/>
            </a:stretch>
          </p:blipFill>
          <p:spPr>
            <a:xfrm>
              <a:off x="48" y="288"/>
              <a:ext cx="2541" cy="1920"/>
            </a:xfrm>
            <a:prstGeom prst="rect">
              <a:avLst/>
            </a:prstGeom>
            <a:noFill/>
            <a:ln w="9525" cap="flat" cmpd="sng">
              <a:solidFill>
                <a:srgbClr val="FF0000"/>
              </a:solidFill>
              <a:prstDash val="solid"/>
              <a:miter/>
              <a:headEnd type="none" w="med" len="med"/>
              <a:tailEnd type="none" w="med" len="med"/>
            </a:ln>
          </p:spPr>
        </p:pic>
        <p:sp>
          <p:nvSpPr>
            <p:cNvPr id="16398" name="Text Box 15"/>
            <p:cNvSpPr txBox="1"/>
            <p:nvPr/>
          </p:nvSpPr>
          <p:spPr>
            <a:xfrm>
              <a:off x="1680" y="288"/>
              <a:ext cx="960" cy="250"/>
            </a:xfrm>
            <a:prstGeom prst="rect">
              <a:avLst/>
            </a:prstGeom>
            <a:noFill/>
            <a:ln w="9525">
              <a:noFill/>
            </a:ln>
          </p:spPr>
          <p:txBody>
            <a:bodyPr>
              <a:spAutoFit/>
            </a:bodyPr>
            <a:lstStyle/>
            <a:p>
              <a:pPr>
                <a:spcBef>
                  <a:spcPct val="50000"/>
                </a:spcBef>
              </a:pPr>
              <a:r>
                <a:rPr sz="2000" b="1" dirty="0">
                  <a:solidFill>
                    <a:schemeClr val="tx2"/>
                  </a:solidFill>
                  <a:latin typeface="Arial" panose="020B0604020202020204" pitchFamily="34" charset="0"/>
                </a:rPr>
                <a:t>Cây thông</a:t>
              </a:r>
            </a:p>
          </p:txBody>
        </p:sp>
      </p:grpSp>
      <p:grpSp>
        <p:nvGrpSpPr>
          <p:cNvPr id="3" name="Group 20"/>
          <p:cNvGrpSpPr/>
          <p:nvPr/>
        </p:nvGrpSpPr>
        <p:grpSpPr>
          <a:xfrm>
            <a:off x="4419600" y="533400"/>
            <a:ext cx="4419600" cy="3048000"/>
            <a:chOff x="2784" y="336"/>
            <a:chExt cx="2736" cy="1920"/>
          </a:xfrm>
        </p:grpSpPr>
        <p:pic>
          <p:nvPicPr>
            <p:cNvPr id="16395" name="Picture 10" descr="ngô - ưa sáng"/>
            <p:cNvPicPr>
              <a:picLocks noChangeAspect="1"/>
            </p:cNvPicPr>
            <p:nvPr/>
          </p:nvPicPr>
          <p:blipFill>
            <a:blip r:embed="rId3"/>
            <a:stretch>
              <a:fillRect/>
            </a:stretch>
          </p:blipFill>
          <p:spPr>
            <a:xfrm>
              <a:off x="2784" y="336"/>
              <a:ext cx="2736" cy="1920"/>
            </a:xfrm>
            <a:prstGeom prst="rect">
              <a:avLst/>
            </a:prstGeom>
            <a:noFill/>
            <a:ln w="9525" cap="flat" cmpd="sng">
              <a:solidFill>
                <a:srgbClr val="FF0000"/>
              </a:solidFill>
              <a:prstDash val="solid"/>
              <a:miter/>
              <a:headEnd type="none" w="med" len="med"/>
              <a:tailEnd type="none" w="med" len="med"/>
            </a:ln>
          </p:spPr>
        </p:pic>
        <p:sp>
          <p:nvSpPr>
            <p:cNvPr id="16396" name="Text Box 16"/>
            <p:cNvSpPr txBox="1"/>
            <p:nvPr/>
          </p:nvSpPr>
          <p:spPr>
            <a:xfrm>
              <a:off x="2784" y="1968"/>
              <a:ext cx="960"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ngô</a:t>
              </a:r>
            </a:p>
          </p:txBody>
        </p:sp>
      </p:grpSp>
      <p:grpSp>
        <p:nvGrpSpPr>
          <p:cNvPr id="4" name="Group 21"/>
          <p:cNvGrpSpPr/>
          <p:nvPr/>
        </p:nvGrpSpPr>
        <p:grpSpPr>
          <a:xfrm>
            <a:off x="76200" y="3663950"/>
            <a:ext cx="4038600" cy="3041650"/>
            <a:chOff x="48" y="2308"/>
            <a:chExt cx="2544" cy="1916"/>
          </a:xfrm>
        </p:grpSpPr>
        <p:pic>
          <p:nvPicPr>
            <p:cNvPr id="16393" name="Picture 12" descr="vuon thanh long"/>
            <p:cNvPicPr>
              <a:picLocks noChangeAspect="1"/>
            </p:cNvPicPr>
            <p:nvPr/>
          </p:nvPicPr>
          <p:blipFill>
            <a:blip r:embed="rId4"/>
            <a:stretch>
              <a:fillRect/>
            </a:stretch>
          </p:blipFill>
          <p:spPr>
            <a:xfrm>
              <a:off x="48" y="2308"/>
              <a:ext cx="2544" cy="1916"/>
            </a:xfrm>
            <a:prstGeom prst="rect">
              <a:avLst/>
            </a:prstGeom>
            <a:noFill/>
            <a:ln w="9525" cap="flat" cmpd="sng">
              <a:solidFill>
                <a:srgbClr val="FF0000"/>
              </a:solidFill>
              <a:prstDash val="solid"/>
              <a:miter/>
              <a:headEnd type="none" w="med" len="med"/>
              <a:tailEnd type="none" w="med" len="med"/>
            </a:ln>
          </p:spPr>
        </p:pic>
        <p:sp>
          <p:nvSpPr>
            <p:cNvPr id="16394" name="Text Box 17"/>
            <p:cNvSpPr txBox="1"/>
            <p:nvPr/>
          </p:nvSpPr>
          <p:spPr>
            <a:xfrm>
              <a:off x="1056" y="3974"/>
              <a:ext cx="1488"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thanh long</a:t>
              </a:r>
              <a:r>
                <a:rPr sz="2000" b="1" u="sng" dirty="0">
                  <a:solidFill>
                    <a:schemeClr val="tx2"/>
                  </a:solidFill>
                  <a:latin typeface="Arial" panose="020B0604020202020204" pitchFamily="34" charset="0"/>
                </a:rPr>
                <a:t>.</a:t>
              </a:r>
            </a:p>
          </p:txBody>
        </p:sp>
      </p:grpSp>
      <p:grpSp>
        <p:nvGrpSpPr>
          <p:cNvPr id="5" name="Group 22"/>
          <p:cNvGrpSpPr/>
          <p:nvPr/>
        </p:nvGrpSpPr>
        <p:grpSpPr>
          <a:xfrm>
            <a:off x="4419600" y="3702050"/>
            <a:ext cx="4419600" cy="3048000"/>
            <a:chOff x="2784" y="2332"/>
            <a:chExt cx="2736" cy="1920"/>
          </a:xfrm>
        </p:grpSpPr>
        <p:pic>
          <p:nvPicPr>
            <p:cNvPr id="16391" name="Picture 11" descr="dâu xanh"/>
            <p:cNvPicPr>
              <a:picLocks noChangeAspect="1"/>
            </p:cNvPicPr>
            <p:nvPr/>
          </p:nvPicPr>
          <p:blipFill>
            <a:blip r:embed="rId5"/>
            <a:stretch>
              <a:fillRect/>
            </a:stretch>
          </p:blipFill>
          <p:spPr>
            <a:xfrm>
              <a:off x="2784" y="2332"/>
              <a:ext cx="2736" cy="1920"/>
            </a:xfrm>
            <a:prstGeom prst="rect">
              <a:avLst/>
            </a:prstGeom>
            <a:noFill/>
            <a:ln w="9525" cap="flat" cmpd="sng">
              <a:solidFill>
                <a:srgbClr val="FF0000"/>
              </a:solidFill>
              <a:prstDash val="solid"/>
              <a:miter/>
              <a:headEnd type="none" w="med" len="med"/>
              <a:tailEnd type="none" w="med" len="med"/>
            </a:ln>
          </p:spPr>
        </p:pic>
        <p:sp>
          <p:nvSpPr>
            <p:cNvPr id="16392" name="Text Box 18"/>
            <p:cNvSpPr txBox="1"/>
            <p:nvPr/>
          </p:nvSpPr>
          <p:spPr>
            <a:xfrm>
              <a:off x="2784" y="2352"/>
              <a:ext cx="1344" cy="250"/>
            </a:xfrm>
            <a:prstGeom prst="rect">
              <a:avLst/>
            </a:prstGeom>
            <a:solidFill>
              <a:srgbClr val="FFFF99"/>
            </a:solidFill>
            <a:ln w="9525">
              <a:noFill/>
            </a:ln>
          </p:spPr>
          <p:txBody>
            <a:bodyPr>
              <a:spAutoFit/>
            </a:bodyPr>
            <a:lstStyle/>
            <a:p>
              <a:pPr>
                <a:spcBef>
                  <a:spcPct val="50000"/>
                </a:spcBef>
              </a:pPr>
              <a:r>
                <a:rPr sz="2000" b="1" dirty="0">
                  <a:solidFill>
                    <a:schemeClr val="tx2"/>
                  </a:solidFill>
                  <a:latin typeface="Arial" panose="020B0604020202020204" pitchFamily="34" charset="0"/>
                </a:rPr>
                <a:t>Cây đậu xanh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t%20dep">
            <a:extLst>
              <a:ext uri="{FF2B5EF4-FFF2-40B4-BE49-F238E27FC236}">
                <a16:creationId xmlns:a16="http://schemas.microsoft.com/office/drawing/2014/main" id="{756389C0-042F-4456-8965-F85CCE57C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156438282_6ca1cebbac">
            <a:extLst>
              <a:ext uri="{FF2B5EF4-FFF2-40B4-BE49-F238E27FC236}">
                <a16:creationId xmlns:a16="http://schemas.microsoft.com/office/drawing/2014/main" id="{FA4F6511-9D9F-47C2-8E3E-9925294F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3276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caylua_anbinh2">
            <a:extLst>
              <a:ext uri="{FF2B5EF4-FFF2-40B4-BE49-F238E27FC236}">
                <a16:creationId xmlns:a16="http://schemas.microsoft.com/office/drawing/2014/main" id="{DAFB34D6-BF93-422F-90C0-7C7ED2BBD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895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u24_SauRieng">
            <a:extLst>
              <a:ext uri="{FF2B5EF4-FFF2-40B4-BE49-F238E27FC236}">
                <a16:creationId xmlns:a16="http://schemas.microsoft.com/office/drawing/2014/main" id="{43294AE1-F8B4-4193-94BA-E65AA703D8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52800"/>
            <a:ext cx="3276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descr="335">
            <a:extLst>
              <a:ext uri="{FF2B5EF4-FFF2-40B4-BE49-F238E27FC236}">
                <a16:creationId xmlns:a16="http://schemas.microsoft.com/office/drawing/2014/main" id="{721D9336-6783-45D9-85FC-645EB2C08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0"/>
            <a:ext cx="2971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descr="hoihoaxuan2008184adk1">
            <a:extLst>
              <a:ext uri="{FF2B5EF4-FFF2-40B4-BE49-F238E27FC236}">
                <a16:creationId xmlns:a16="http://schemas.microsoft.com/office/drawing/2014/main" id="{4751313E-C159-4AB8-9CD7-66A2DBEAB1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352800"/>
            <a:ext cx="2971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10">
            <a:extLst>
              <a:ext uri="{FF2B5EF4-FFF2-40B4-BE49-F238E27FC236}">
                <a16:creationId xmlns:a16="http://schemas.microsoft.com/office/drawing/2014/main" id="{8FB5AACA-7B4B-4737-BEB5-158104D53FBB}"/>
              </a:ext>
            </a:extLst>
          </p:cNvPr>
          <p:cNvSpPr txBox="1">
            <a:spLocks noChangeArrowheads="1"/>
          </p:cNvSpPr>
          <p:nvPr/>
        </p:nvSpPr>
        <p:spPr bwMode="auto">
          <a:xfrm>
            <a:off x="0" y="2819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ớt</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hoàng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kim</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dưa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hấu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
        <p:nvSpPr>
          <p:cNvPr id="10249" name="Text Box 12">
            <a:extLst>
              <a:ext uri="{FF2B5EF4-FFF2-40B4-BE49-F238E27FC236}">
                <a16:creationId xmlns:a16="http://schemas.microsoft.com/office/drawing/2014/main" id="{55B9D0F7-48CD-4D5F-AB50-F6E0C91E9C28}"/>
              </a:ext>
            </a:extLst>
          </p:cNvPr>
          <p:cNvSpPr txBox="1">
            <a:spLocks noChangeArrowheads="1"/>
          </p:cNvSpPr>
          <p:nvPr/>
        </p:nvSpPr>
        <p:spPr bwMode="auto">
          <a:xfrm>
            <a:off x="0" y="64770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54" name="Text Box 13">
            <a:extLst>
              <a:ext uri="{FF2B5EF4-FFF2-40B4-BE49-F238E27FC236}">
                <a16:creationId xmlns:a16="http://schemas.microsoft.com/office/drawing/2014/main" id="{3615778E-B208-48AB-AD2D-2274F13214AB}"/>
              </a:ext>
            </a:extLst>
          </p:cNvPr>
          <p:cNvSpPr txBox="1">
            <a:spLocks noChangeArrowheads="1"/>
          </p:cNvSpPr>
          <p:nvPr/>
        </p:nvSpPr>
        <p:spPr bwMode="auto">
          <a:xfrm>
            <a:off x="0" y="62484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lúa</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sầu</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riêng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Cây</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mai</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32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Times New Roman" pitchFamily="18" charset="0"/>
                <a:cs typeface="Times New Roman" pitchFamily="18" charset="0"/>
              </a:rPr>
              <a:t>                        </a:t>
            </a:r>
          </a:p>
        </p:txBody>
      </p:sp>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106362" y="-73025"/>
            <a:ext cx="2046287" cy="457200"/>
          </a:xfrm>
          <a:prstGeom prst="rect">
            <a:avLst/>
          </a:prstGeom>
          <a:no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23"/>
          <p:cNvGrpSpPr/>
          <p:nvPr/>
        </p:nvGrpSpPr>
        <p:grpSpPr>
          <a:xfrm>
            <a:off x="15875" y="333375"/>
            <a:ext cx="4724400" cy="3379788"/>
            <a:chOff x="0" y="240"/>
            <a:chExt cx="3000" cy="2268"/>
          </a:xfrm>
        </p:grpSpPr>
        <p:pic>
          <p:nvPicPr>
            <p:cNvPr id="17421" name="Picture 14" descr="cay-lan-y-2"/>
            <p:cNvPicPr>
              <a:picLocks noChangeAspect="1"/>
            </p:cNvPicPr>
            <p:nvPr/>
          </p:nvPicPr>
          <p:blipFill>
            <a:blip r:embed="rId2"/>
            <a:stretch>
              <a:fillRect/>
            </a:stretch>
          </p:blipFill>
          <p:spPr>
            <a:xfrm>
              <a:off x="0" y="240"/>
              <a:ext cx="3000" cy="2250"/>
            </a:xfrm>
            <a:prstGeom prst="rect">
              <a:avLst/>
            </a:prstGeom>
            <a:noFill/>
            <a:ln w="9525" cap="flat" cmpd="sng">
              <a:solidFill>
                <a:srgbClr val="FF0000"/>
              </a:solidFill>
              <a:prstDash val="solid"/>
              <a:miter/>
              <a:headEnd type="none" w="med" len="med"/>
              <a:tailEnd type="none" w="med" len="med"/>
            </a:ln>
          </p:spPr>
        </p:pic>
        <p:sp>
          <p:nvSpPr>
            <p:cNvPr id="17422" name="Text Box 17"/>
            <p:cNvSpPr txBox="1"/>
            <p:nvPr/>
          </p:nvSpPr>
          <p:spPr>
            <a:xfrm>
              <a:off x="864" y="2256"/>
              <a:ext cx="912" cy="252"/>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lstStyle/>
            <a:p>
              <a:pPr>
                <a:spcBef>
                  <a:spcPct val="50000"/>
                </a:spcBef>
              </a:pPr>
              <a:r>
                <a:rPr b="1" dirty="0">
                  <a:solidFill>
                    <a:schemeClr val="tx2"/>
                  </a:solidFill>
                  <a:latin typeface="Arial" panose="020B0604020202020204" pitchFamily="34" charset="0"/>
                </a:rPr>
                <a:t>Cây lan Ý</a:t>
              </a:r>
            </a:p>
          </p:txBody>
        </p:sp>
      </p:grpSp>
      <p:grpSp>
        <p:nvGrpSpPr>
          <p:cNvPr id="3" name="Group 24"/>
          <p:cNvGrpSpPr/>
          <p:nvPr/>
        </p:nvGrpSpPr>
        <p:grpSpPr>
          <a:xfrm>
            <a:off x="-34925" y="3762375"/>
            <a:ext cx="4759325" cy="3124200"/>
            <a:chOff x="-22" y="2544"/>
            <a:chExt cx="2998" cy="1776"/>
          </a:xfrm>
        </p:grpSpPr>
        <p:pic>
          <p:nvPicPr>
            <p:cNvPr id="17419" name="Picture 12" descr="%C4%91%C6%A1n%20bu%E1%BB%91t"/>
            <p:cNvPicPr>
              <a:picLocks noChangeAspect="1"/>
            </p:cNvPicPr>
            <p:nvPr/>
          </p:nvPicPr>
          <p:blipFill>
            <a:blip r:embed="rId3"/>
            <a:stretch>
              <a:fillRect/>
            </a:stretch>
          </p:blipFill>
          <p:spPr>
            <a:xfrm>
              <a:off x="0" y="2544"/>
              <a:ext cx="2976" cy="1776"/>
            </a:xfrm>
            <a:prstGeom prst="rect">
              <a:avLst/>
            </a:prstGeom>
            <a:noFill/>
            <a:ln w="9525" cap="flat" cmpd="sng">
              <a:solidFill>
                <a:srgbClr val="660066"/>
              </a:solidFill>
              <a:prstDash val="solid"/>
              <a:miter/>
              <a:headEnd type="none" w="med" len="med"/>
              <a:tailEnd type="none" w="med" len="med"/>
            </a:ln>
          </p:spPr>
        </p:pic>
        <p:sp>
          <p:nvSpPr>
            <p:cNvPr id="17420" name="Text Box 18"/>
            <p:cNvSpPr txBox="1"/>
            <p:nvPr/>
          </p:nvSpPr>
          <p:spPr>
            <a:xfrm>
              <a:off x="-22" y="4090"/>
              <a:ext cx="1452" cy="209"/>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lstStyle/>
            <a:p>
              <a:pPr>
                <a:spcBef>
                  <a:spcPct val="50000"/>
                </a:spcBef>
              </a:pPr>
              <a:r>
                <a:rPr b="1" dirty="0">
                  <a:solidFill>
                    <a:schemeClr val="tx2"/>
                  </a:solidFill>
                  <a:latin typeface="Arial" panose="020B0604020202020204" pitchFamily="34" charset="0"/>
                </a:rPr>
                <a:t>Cây </a:t>
              </a:r>
              <a:r>
                <a:rPr lang="en-US" b="1" dirty="0">
                  <a:solidFill>
                    <a:schemeClr val="tx2"/>
                  </a:solidFill>
                  <a:latin typeface="Arial" panose="020B0604020202020204" pitchFamily="34" charset="0"/>
                </a:rPr>
                <a:t>rau càng cua</a:t>
              </a:r>
            </a:p>
          </p:txBody>
        </p:sp>
      </p:grpSp>
      <p:grpSp>
        <p:nvGrpSpPr>
          <p:cNvPr id="4" name="Group 26"/>
          <p:cNvGrpSpPr/>
          <p:nvPr/>
        </p:nvGrpSpPr>
        <p:grpSpPr>
          <a:xfrm>
            <a:off x="4724400" y="297656"/>
            <a:ext cx="4343400" cy="3440113"/>
            <a:chOff x="3032" y="202"/>
            <a:chExt cx="2736" cy="2167"/>
          </a:xfrm>
        </p:grpSpPr>
        <p:pic>
          <p:nvPicPr>
            <p:cNvPr id="17417" name="Picture 20" descr="020307Alocasia"/>
            <p:cNvPicPr>
              <a:picLocks noChangeAspect="1"/>
            </p:cNvPicPr>
            <p:nvPr/>
          </p:nvPicPr>
          <p:blipFill>
            <a:blip r:embed="rId4"/>
            <a:stretch>
              <a:fillRect/>
            </a:stretch>
          </p:blipFill>
          <p:spPr>
            <a:xfrm>
              <a:off x="3032" y="202"/>
              <a:ext cx="2736" cy="2112"/>
            </a:xfrm>
            <a:prstGeom prst="rect">
              <a:avLst/>
            </a:prstGeom>
            <a:noFill/>
            <a:ln w="9525" cap="flat" cmpd="sng">
              <a:solidFill>
                <a:srgbClr val="FF0000"/>
              </a:solidFill>
              <a:prstDash val="solid"/>
              <a:miter/>
              <a:headEnd type="none" w="med" len="med"/>
              <a:tailEnd type="none" w="med" len="med"/>
            </a:ln>
          </p:spPr>
        </p:pic>
        <p:sp>
          <p:nvSpPr>
            <p:cNvPr id="17418" name="Text Box 25"/>
            <p:cNvSpPr txBox="1"/>
            <p:nvPr/>
          </p:nvSpPr>
          <p:spPr>
            <a:xfrm>
              <a:off x="3096" y="2138"/>
              <a:ext cx="816" cy="231"/>
            </a:xfrm>
            <a:prstGeom prst="rect">
              <a:avLst/>
            </a:prstGeom>
            <a:solidFill>
              <a:schemeClr val="bg1"/>
            </a:solidFill>
            <a:ln w="9525">
              <a:noFill/>
            </a:ln>
          </p:spPr>
          <p:txBody>
            <a:bodyPr>
              <a:spAutoFit/>
            </a:bodyPr>
            <a:lstStyle/>
            <a:p>
              <a:pPr algn="ctr"/>
              <a:r>
                <a:rPr b="1" dirty="0">
                  <a:solidFill>
                    <a:schemeClr val="tx2"/>
                  </a:solidFill>
                  <a:latin typeface="Arial" panose="020B0604020202020204" pitchFamily="34" charset="0"/>
                </a:rPr>
                <a:t>Cây ráy</a:t>
              </a:r>
            </a:p>
          </p:txBody>
        </p:sp>
      </p:grpSp>
      <p:grpSp>
        <p:nvGrpSpPr>
          <p:cNvPr id="5" name="Group 28"/>
          <p:cNvGrpSpPr/>
          <p:nvPr/>
        </p:nvGrpSpPr>
        <p:grpSpPr>
          <a:xfrm>
            <a:off x="4800600" y="3752850"/>
            <a:ext cx="4343400" cy="3105150"/>
            <a:chOff x="3024" y="2364"/>
            <a:chExt cx="2736" cy="1956"/>
          </a:xfrm>
        </p:grpSpPr>
        <p:pic>
          <p:nvPicPr>
            <p:cNvPr id="17415" name="Picture 22" descr="ANd9GcTQ7syTlPxvEM1MICWjh_z-V6zxScQf75VgU5WQUimRCS6f23vU"/>
            <p:cNvPicPr>
              <a:picLocks noChangeAspect="1"/>
            </p:cNvPicPr>
            <p:nvPr/>
          </p:nvPicPr>
          <p:blipFill>
            <a:blip r:embed="rId5"/>
            <a:stretch>
              <a:fillRect/>
            </a:stretch>
          </p:blipFill>
          <p:spPr>
            <a:xfrm>
              <a:off x="3032" y="2364"/>
              <a:ext cx="2728" cy="1956"/>
            </a:xfrm>
            <a:prstGeom prst="rect">
              <a:avLst/>
            </a:prstGeom>
            <a:noFill/>
            <a:ln w="9525" cap="flat" cmpd="sng">
              <a:solidFill>
                <a:srgbClr val="660066"/>
              </a:solidFill>
              <a:prstDash val="solid"/>
              <a:miter/>
              <a:headEnd type="none" w="med" len="med"/>
              <a:tailEnd type="none" w="med" len="med"/>
            </a:ln>
          </p:spPr>
        </p:pic>
        <p:sp>
          <p:nvSpPr>
            <p:cNvPr id="17416" name="Text Box 27"/>
            <p:cNvSpPr txBox="1"/>
            <p:nvPr/>
          </p:nvSpPr>
          <p:spPr>
            <a:xfrm>
              <a:off x="3024" y="4089"/>
              <a:ext cx="960" cy="231"/>
            </a:xfrm>
            <a:prstGeom prst="rect">
              <a:avLst/>
            </a:prstGeom>
            <a:solidFill>
              <a:schemeClr val="bg1"/>
            </a:solidFill>
            <a:ln w="9525">
              <a:noFill/>
            </a:ln>
          </p:spPr>
          <p:txBody>
            <a:bodyPr>
              <a:spAutoFit/>
            </a:bodyPr>
            <a:lstStyle/>
            <a:p>
              <a:pPr>
                <a:spcBef>
                  <a:spcPct val="50000"/>
                </a:spcBef>
              </a:pPr>
              <a:r>
                <a:rPr b="1" dirty="0">
                  <a:solidFill>
                    <a:schemeClr val="tx2"/>
                  </a:solidFill>
                  <a:latin typeface="Arial" panose="020B0604020202020204" pitchFamily="34" charset="0"/>
                </a:rPr>
                <a:t>Rau diếp cá</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ext Box 10"/>
          <p:cNvSpPr txBox="1"/>
          <p:nvPr/>
        </p:nvSpPr>
        <p:spPr>
          <a:xfrm>
            <a:off x="-106362" y="-73025"/>
            <a:ext cx="2046287" cy="457200"/>
          </a:xfrm>
          <a:prstGeom prst="rect">
            <a:avLst/>
          </a:prstGeom>
          <a:solidFill>
            <a:schemeClr val="bg1"/>
          </a:solidFill>
          <a:ln w="9525">
            <a:noFill/>
          </a:ln>
        </p:spPr>
        <p:txBody>
          <a:bodyPr wrap="none">
            <a:spAutoFit/>
          </a:bodyPr>
          <a:lstStyle/>
          <a:p>
            <a:pPr algn="ctr"/>
            <a:r>
              <a:rPr sz="2400" b="1" dirty="0">
                <a:solidFill>
                  <a:schemeClr val="tx2"/>
                </a:solidFill>
                <a:latin typeface="Arial" panose="020B0604020202020204" pitchFamily="34" charset="0"/>
              </a:rPr>
              <a:t>Cây ưa bóng</a:t>
            </a:r>
          </a:p>
        </p:txBody>
      </p:sp>
      <p:grpSp>
        <p:nvGrpSpPr>
          <p:cNvPr id="2" name="Group 17"/>
          <p:cNvGrpSpPr/>
          <p:nvPr/>
        </p:nvGrpSpPr>
        <p:grpSpPr>
          <a:xfrm>
            <a:off x="-312168" y="533400"/>
            <a:ext cx="4426968" cy="2971800"/>
            <a:chOff x="-193" y="336"/>
            <a:chExt cx="2737" cy="1872"/>
          </a:xfrm>
        </p:grpSpPr>
        <p:pic>
          <p:nvPicPr>
            <p:cNvPr id="18445" name="Picture 5" descr="phong lan"/>
            <p:cNvPicPr>
              <a:picLocks noChangeAspect="1"/>
            </p:cNvPicPr>
            <p:nvPr/>
          </p:nvPicPr>
          <p:blipFill>
            <a:blip r:embed="rId2"/>
            <a:stretch>
              <a:fillRect/>
            </a:stretch>
          </p:blipFill>
          <p:spPr>
            <a:xfrm>
              <a:off x="0" y="336"/>
              <a:ext cx="2544" cy="1872"/>
            </a:xfrm>
            <a:prstGeom prst="rect">
              <a:avLst/>
            </a:prstGeom>
            <a:noFill/>
            <a:ln w="9525" cap="flat" cmpd="sng">
              <a:solidFill>
                <a:srgbClr val="FF3300"/>
              </a:solidFill>
              <a:prstDash val="solid"/>
              <a:miter/>
              <a:headEnd type="none" w="med" len="med"/>
              <a:tailEnd type="none" w="med" len="med"/>
            </a:ln>
          </p:spPr>
        </p:pic>
        <p:sp>
          <p:nvSpPr>
            <p:cNvPr id="18446" name="Text Box 11"/>
            <p:cNvSpPr txBox="1"/>
            <p:nvPr/>
          </p:nvSpPr>
          <p:spPr>
            <a:xfrm>
              <a:off x="-193" y="1921"/>
              <a:ext cx="1392" cy="2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r"/>
              <a:r>
                <a:rPr b="1" dirty="0">
                  <a:solidFill>
                    <a:schemeClr val="tx2"/>
                  </a:solidFill>
                  <a:latin typeface="Arial" panose="020B0604020202020204" pitchFamily="34" charset="0"/>
                </a:rPr>
                <a:t>Cây phong lan</a:t>
              </a:r>
            </a:p>
          </p:txBody>
        </p:sp>
      </p:grpSp>
      <p:grpSp>
        <p:nvGrpSpPr>
          <p:cNvPr id="3" name="Group 15"/>
          <p:cNvGrpSpPr/>
          <p:nvPr/>
        </p:nvGrpSpPr>
        <p:grpSpPr>
          <a:xfrm>
            <a:off x="0" y="3581400"/>
            <a:ext cx="4114800" cy="3276600"/>
            <a:chOff x="0" y="2256"/>
            <a:chExt cx="2592" cy="2064"/>
          </a:xfrm>
        </p:grpSpPr>
        <p:pic>
          <p:nvPicPr>
            <p:cNvPr id="18443" name="Picture 9" descr="daiphugia_sua- ưa bóng"/>
            <p:cNvPicPr>
              <a:picLocks noChangeAspect="1"/>
            </p:cNvPicPr>
            <p:nvPr/>
          </p:nvPicPr>
          <p:blipFill>
            <a:blip r:embed="rId3"/>
            <a:stretch>
              <a:fillRect/>
            </a:stretch>
          </p:blipFill>
          <p:spPr>
            <a:xfrm>
              <a:off x="0" y="2256"/>
              <a:ext cx="2592" cy="1824"/>
            </a:xfrm>
            <a:prstGeom prst="rect">
              <a:avLst/>
            </a:prstGeom>
            <a:noFill/>
            <a:ln w="9525" cap="flat" cmpd="sng">
              <a:solidFill>
                <a:srgbClr val="FF3300"/>
              </a:solidFill>
              <a:prstDash val="solid"/>
              <a:miter/>
              <a:headEnd type="none" w="med" len="med"/>
              <a:tailEnd type="none" w="med" len="med"/>
            </a:ln>
          </p:spPr>
        </p:pic>
        <p:sp>
          <p:nvSpPr>
            <p:cNvPr id="18444" name="Text Box 12"/>
            <p:cNvSpPr txBox="1"/>
            <p:nvPr/>
          </p:nvSpPr>
          <p:spPr>
            <a:xfrm>
              <a:off x="480" y="4089"/>
              <a:ext cx="1296" cy="231"/>
            </a:xfrm>
            <a:prstGeom prst="rect">
              <a:avLst/>
            </a:prstGeom>
            <a:noFill/>
            <a:ln w="9525">
              <a:noFill/>
            </a:ln>
          </p:spPr>
          <p:txBody>
            <a:bodyPr>
              <a:spAutoFit/>
            </a:bodyPr>
            <a:lstStyle/>
            <a:p>
              <a:r>
                <a:rPr b="1" dirty="0">
                  <a:solidFill>
                    <a:schemeClr val="tx2"/>
                  </a:solidFill>
                  <a:latin typeface="Arial" panose="020B0604020202020204" pitchFamily="34" charset="0"/>
                </a:rPr>
                <a:t>Cây đại phú gia</a:t>
              </a:r>
            </a:p>
          </p:txBody>
        </p:sp>
      </p:grpSp>
      <p:grpSp>
        <p:nvGrpSpPr>
          <p:cNvPr id="4" name="Group 19"/>
          <p:cNvGrpSpPr/>
          <p:nvPr/>
        </p:nvGrpSpPr>
        <p:grpSpPr>
          <a:xfrm>
            <a:off x="4648200" y="3581400"/>
            <a:ext cx="4191000" cy="3276600"/>
            <a:chOff x="2928" y="2256"/>
            <a:chExt cx="2640" cy="2064"/>
          </a:xfrm>
        </p:grpSpPr>
        <p:pic>
          <p:nvPicPr>
            <p:cNvPr id="18441" name="Picture 8" descr="kimphattai_s"/>
            <p:cNvPicPr>
              <a:picLocks noChangeAspect="1"/>
            </p:cNvPicPr>
            <p:nvPr/>
          </p:nvPicPr>
          <p:blipFill>
            <a:blip r:embed="rId4"/>
            <a:stretch>
              <a:fillRect/>
            </a:stretch>
          </p:blipFill>
          <p:spPr>
            <a:xfrm>
              <a:off x="2928" y="2256"/>
              <a:ext cx="2640" cy="1824"/>
            </a:xfrm>
            <a:prstGeom prst="rect">
              <a:avLst/>
            </a:prstGeom>
            <a:noFill/>
            <a:ln w="9525" cap="flat" cmpd="sng">
              <a:solidFill>
                <a:srgbClr val="FF3300"/>
              </a:solidFill>
              <a:prstDash val="solid"/>
              <a:miter/>
              <a:headEnd type="none" w="med" len="med"/>
              <a:tailEnd type="none" w="med" len="med"/>
            </a:ln>
          </p:spPr>
        </p:pic>
        <p:sp>
          <p:nvSpPr>
            <p:cNvPr id="18442" name="Text Box 13"/>
            <p:cNvSpPr txBox="1"/>
            <p:nvPr/>
          </p:nvSpPr>
          <p:spPr>
            <a:xfrm>
              <a:off x="3312" y="4089"/>
              <a:ext cx="1728" cy="231"/>
            </a:xfrm>
            <a:prstGeom prst="rect">
              <a:avLst/>
            </a:prstGeom>
            <a:noFill/>
            <a:ln w="9525">
              <a:noFill/>
            </a:ln>
          </p:spPr>
          <p:txBody>
            <a:bodyPr>
              <a:spAutoFit/>
            </a:bodyPr>
            <a:lstStyle/>
            <a:p>
              <a:r>
                <a:rPr b="1" dirty="0">
                  <a:solidFill>
                    <a:schemeClr val="tx2"/>
                  </a:solidFill>
                  <a:latin typeface="Arial" panose="020B0604020202020204" pitchFamily="34" charset="0"/>
                </a:rPr>
                <a:t>Cây kim phát tài</a:t>
              </a:r>
            </a:p>
          </p:txBody>
        </p:sp>
      </p:grpSp>
      <p:grpSp>
        <p:nvGrpSpPr>
          <p:cNvPr id="5" name="Group 18"/>
          <p:cNvGrpSpPr/>
          <p:nvPr/>
        </p:nvGrpSpPr>
        <p:grpSpPr>
          <a:xfrm>
            <a:off x="4572000" y="533400"/>
            <a:ext cx="4267200" cy="2971800"/>
            <a:chOff x="2880" y="336"/>
            <a:chExt cx="2688" cy="1872"/>
          </a:xfrm>
        </p:grpSpPr>
        <p:pic>
          <p:nvPicPr>
            <p:cNvPr id="18439" name="Picture 6" descr="van nien thanh_ladom_s"/>
            <p:cNvPicPr>
              <a:picLocks noChangeAspect="1"/>
            </p:cNvPicPr>
            <p:nvPr/>
          </p:nvPicPr>
          <p:blipFill>
            <a:blip r:embed="rId5"/>
            <a:stretch>
              <a:fillRect/>
            </a:stretch>
          </p:blipFill>
          <p:spPr>
            <a:xfrm>
              <a:off x="2928" y="336"/>
              <a:ext cx="2640" cy="1872"/>
            </a:xfrm>
            <a:prstGeom prst="rect">
              <a:avLst/>
            </a:prstGeom>
            <a:noFill/>
            <a:ln w="9525" cap="flat" cmpd="sng">
              <a:solidFill>
                <a:srgbClr val="FF3300"/>
              </a:solidFill>
              <a:prstDash val="solid"/>
              <a:miter/>
              <a:headEnd type="none" w="med" len="med"/>
              <a:tailEnd type="none" w="med" len="med"/>
            </a:ln>
          </p:spPr>
        </p:pic>
        <p:sp>
          <p:nvSpPr>
            <p:cNvPr id="18440" name="Text Box 14"/>
            <p:cNvSpPr txBox="1"/>
            <p:nvPr/>
          </p:nvSpPr>
          <p:spPr>
            <a:xfrm>
              <a:off x="2880" y="1977"/>
              <a:ext cx="1488" cy="231"/>
            </a:xfrm>
            <a:prstGeom prst="rect">
              <a:avLst/>
            </a:prstGeom>
            <a:solidFill>
              <a:schemeClr val="bg1"/>
            </a:solidFill>
            <a:ln w="9525">
              <a:noFill/>
            </a:ln>
          </p:spPr>
          <p:txBody>
            <a:bodyPr>
              <a:spAutoFit/>
            </a:bodyPr>
            <a:lstStyle/>
            <a:p>
              <a:r>
                <a:rPr b="1" dirty="0">
                  <a:solidFill>
                    <a:schemeClr val="tx2"/>
                  </a:solidFill>
                  <a:latin typeface="Arial" panose="020B0604020202020204" pitchFamily="34" charset="0"/>
                </a:rPr>
                <a:t>Cây vạn niên thanh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3&quot;/&gt;&lt;/object&gt;&lt;object type=&quot;3&quot; unique_id=&quot;10005&quot;&gt;&lt;property id=&quot;20148&quot; value=&quot;5&quot;/&gt;&lt;property id=&quot;20300&quot; value=&quot;Slide 2&quot;/&gt;&lt;property id=&quot;20307&quot; value=&quot;256&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7&quot;/&gt;&lt;/object&gt;&lt;object type=&quot;3&quot; unique_id=&quot;10008&quot;&gt;&lt;property id=&quot;20148&quot; value=&quot;5&quot;/&gt;&lt;property id=&quot;20300&quot; value=&quot;Slide 7&quot;/&gt;&lt;property id=&quot;20307&quot; value=&quot;266&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10&quot;/&gt;&lt;property id=&quot;20307&quot; value=&quot;262&quot;/&gt;&lt;/object&gt;&lt;object type=&quot;3&quot; unique_id=&quot;10012&quot;&gt;&lt;property id=&quot;20148&quot; value=&quot;5&quot;/&gt;&lt;property id=&quot;20300&quot; value=&quot;Slide 8&quot;/&gt;&lt;property id=&quot;20307&quot; value=&quot;267&quot;/&gt;&lt;/object&gt;&lt;object type=&quot;3&quot; unique_id=&quot;10013&quot;&gt;&lt;property id=&quot;20148&quot; value=&quot;5&quot;/&gt;&lt;property id=&quot;20300&quot; value=&quot;Slide 9&quot;/&gt;&lt;property id=&quot;20307&quot; value=&quot;261&quot;/&gt;&lt;/object&gt;&lt;object type=&quot;3&quot; unique_id=&quot;10014&quot;&gt;&lt;property id=&quot;20148&quot; value=&quot;5&quot;/&gt;&lt;property id=&quot;20300&quot; value=&quot;Slide 11&quot;/&gt;&lt;property id=&quot;20307&quot; value=&quot;264&quot;/&gt;&lt;/object&gt;&lt;object type=&quot;3&quot; unique_id=&quot;10015&quot;&gt;&lt;property id=&quot;20148&quot; value=&quot;5&quot;/&gt;&lt;property id=&quot;20300&quot; value=&quot;Slide 12&quot;/&gt;&lt;property id=&quot;20307&quot; value=&quot;269&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quot;/&gt;&lt;property id=&quot;20307&quot; value=&quot;268&quot;/&gt;&lt;/object&gt;&lt;object type=&quot;3&quot; unique_id=&quot;10019&quot;&gt;&lt;property id=&quot;20148&quot; value=&quot;5&quot;/&gt;&lt;property id=&quot;20300&quot; value=&quot;Slide 17&quot;/&gt;&lt;property id=&quot;20307&quot; value=&quot;272&quot;/&gt;&lt;/object&gt;&lt;object type=&quot;3&quot; unique_id=&quot;10020&quot;&gt;&lt;property id=&quot;20148&quot; value=&quot;5&quot;/&gt;&lt;property id=&quot;20300&quot; value=&quot;Slide 18&quot;/&gt;&lt;property id=&quot;20307&quot; value=&quot;265&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1&quot;/&gt;&lt;property id=&quot;20307&quot; value=&quot;273&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2&quot;/&gt;&lt;property id=&quot;20307&quot; value=&quot;278&quot;/&gt;&lt;/object&gt;&lt;object type=&quot;3&quot; unique_id=&quot;10025&quot;&gt;&lt;property id=&quot;20148&quot; value=&quot;5&quot;/&gt;&lt;property id=&quot;20300&quot; value=&quot;Slide 23&quot;/&gt;&lt;property id=&quot;20307&quot; value=&quot;277&quot;/&gt;&lt;/object&gt;&lt;object type=&quot;3&quot; unique_id=&quot;10026&quot;&gt;&lt;property id=&quot;20148&quot; value=&quot;5&quot;/&gt;&lt;property id=&quot;20300&quot; value=&quot;Slide 24&quot;/&gt;&lt;property id=&quot;20307&quot; value=&quot;279&quot;/&gt;&lt;/object&gt;&lt;object type=&quot;3&quot; unique_id=&quot;10027&quot;&gt;&lt;property id=&quot;20148&quot; value=&quot;5&quot;/&gt;&lt;property id=&quot;20300&quot; value=&quot;Slide 25&quot;/&gt;&lt;property id=&quot;20307&quot; value=&quot;280&quot;/&gt;&lt;/object&gt;&lt;object type=&quot;3&quot; unique_id=&quot;10028&quot;&gt;&lt;property id=&quot;20148&quot; value=&quot;5&quot;/&gt;&lt;property id=&quot;20300&quot; value=&quot;Slide 27&quot;/&gt;&lt;property id=&quot;20307&quot; value=&quot;281&quot;/&gt;&lt;/object&gt;&lt;object type=&quot;3&quot; unique_id=&quot;10029&quot;&gt;&lt;property id=&quot;20148&quot; value=&quot;5&quot;/&gt;&lt;property id=&quot;20300&quot; value=&quot;Slide 28&quot;/&gt;&lt;property id=&quot;20307&quot; value=&quot;289&quot;/&gt;&lt;/object&gt;&lt;object type=&quot;3&quot; unique_id=&quot;10030&quot;&gt;&lt;property id=&quot;20148&quot; value=&quot;5&quot;/&gt;&lt;property id=&quot;20300&quot; value=&quot;Slide 29&quot;/&gt;&lt;property id=&quot;20307&quot; value=&quot;282&quot;/&gt;&lt;/object&gt;&lt;object type=&quot;3&quot; unique_id=&quot;10031&quot;&gt;&lt;property id=&quot;20148&quot; value=&quot;5&quot;/&gt;&lt;property id=&quot;20300&quot; value=&quot;Slide 30&quot;/&gt;&lt;property id=&quot;20307&quot; value=&quot;285&quot;/&gt;&lt;/object&gt;&lt;object type=&quot;3&quot; unique_id=&quot;10032&quot;&gt;&lt;property id=&quot;20148&quot; value=&quot;5&quot;/&gt;&lt;property id=&quot;20300&quot; value=&quot;Slide 31&quot;/&gt;&lt;property id=&quot;20307&quot; value=&quot;286&quot;/&gt;&lt;/object&gt;&lt;object type=&quot;3&quot; unique_id=&quot;10033&quot;&gt;&lt;property id=&quot;20148&quot; value=&quot;5&quot;/&gt;&lt;property id=&quot;20300&quot; value=&quot;Slide 33&quot;/&gt;&lt;property id=&quot;20307&quot; value=&quot;283&quot;/&gt;&lt;/object&gt;&lt;object type=&quot;3&quot; unique_id=&quot;10034&quot;&gt;&lt;property id=&quot;20148&quot; value=&quot;5&quot;/&gt;&lt;property id=&quot;20300&quot; value=&quot;Slide 34&quot;/&gt;&lt;property id=&quot;20307&quot; value=&quot;284&quot;/&gt;&lt;/object&gt;&lt;object type=&quot;3&quot; unique_id=&quot;10035&quot;&gt;&lt;property id=&quot;20148&quot; value=&quot;5&quot;/&gt;&lt;property id=&quot;20300&quot; value=&quot;Slide 35&quot;/&gt;&lt;property id=&quot;20307&quot; value=&quot;288&quot;/&gt;&lt;/object&gt;&lt;object type=&quot;3&quot; unique_id=&quot;10036&quot;&gt;&lt;property id=&quot;20148&quot; value=&quot;5&quot;/&gt;&lt;property id=&quot;20300&quot; value=&quot;Slide 36&quot;/&gt;&lt;property id=&quot;20307&quot; value=&quot;287&quot;/&gt;&lt;/object&gt;&lt;object type=&quot;3&quot; unique_id=&quot;10982&quot;&gt;&lt;property id=&quot;20148&quot; value=&quot;5&quot;/&gt;&lt;property id=&quot;20300&quot; value=&quot;Slide 14&quot;/&gt;&lt;property id=&quot;20307&quot; value=&quot;290&quot;/&gt;&lt;/object&gt;&lt;object type=&quot;3&quot; unique_id=&quot;10983&quot;&gt;&lt;property id=&quot;20148&quot; value=&quot;5&quot;/&gt;&lt;property id=&quot;20300&quot; value=&quot;Slide 26&quot;/&gt;&lt;property id=&quot;20307&quot; value=&quot;291&quot;/&gt;&lt;/object&gt;&lt;object type=&quot;3&quot; unique_id=&quot;11169&quot;&gt;&lt;property id=&quot;20148&quot; value=&quot;5&quot;/&gt;&lt;property id=&quot;20300&quot; value=&quot;Slide 32&quot;/&gt;&lt;property id=&quot;20307&quot; value=&quot;292&quot;/&gt;&lt;/object&gt;&lt;object type=&quot;3&quot; unique_id=&quot;11208&quot;&gt;&lt;property id=&quot;20148&quot; value=&quot;5&quot;/&gt;&lt;property id=&quot;20300&quot; value=&quot;Slide 5&quot;/&gt;&lt;property id=&quot;20307&quot; value=&quot;293&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948</Words>
  <Application>Microsoft Office PowerPoint</Application>
  <PresentationFormat>On-screen Show (4:3)</PresentationFormat>
  <Paragraphs>121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.VnArabia</vt:lpstr>
      <vt:lpstr>Arial</vt:lpstr>
      <vt:lpstr>Times New Roman</vt:lpstr>
      <vt:lpstr>Default Design</vt:lpstr>
      <vt:lpstr>PowerPoint Presentation</vt:lpstr>
      <vt:lpstr>PowerPoint Presentation</vt:lpstr>
      <vt:lpstr>PowerPoint Presentation</vt:lpstr>
      <vt:lpstr>PowerPoint Presentation</vt:lpstr>
      <vt:lpstr>TIẾT42: ẢNH HƯỞNG CỦA ÁNH SÁNG LÊN ĐỜI SỐNG SINH VẬT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Surface</cp:lastModifiedBy>
  <cp:revision>225</cp:revision>
  <dcterms:created xsi:type="dcterms:W3CDTF">2020-04-02T08:23:00Z</dcterms:created>
  <dcterms:modified xsi:type="dcterms:W3CDTF">2022-02-07T05:31:25Z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1033-11.2.0.9031</vt:lpwstr>
  </property>
</Properties>
</file>